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7" r:id="rId5"/>
    <p:sldId id="269" r:id="rId6"/>
    <p:sldId id="297" r:id="rId7"/>
    <p:sldId id="321" r:id="rId8"/>
    <p:sldId id="287" r:id="rId9"/>
    <p:sldId id="326" r:id="rId10"/>
    <p:sldId id="279" r:id="rId11"/>
    <p:sldId id="278" r:id="rId12"/>
    <p:sldId id="307" r:id="rId13"/>
    <p:sldId id="329" r:id="rId14"/>
    <p:sldId id="331" r:id="rId15"/>
    <p:sldId id="266" r:id="rId16"/>
    <p:sldId id="315" r:id="rId17"/>
    <p:sldId id="316" r:id="rId18"/>
    <p:sldId id="317" r:id="rId19"/>
    <p:sldId id="318" r:id="rId20"/>
    <p:sldId id="327" r:id="rId21"/>
    <p:sldId id="319" r:id="rId22"/>
    <p:sldId id="324" r:id="rId23"/>
    <p:sldId id="325" r:id="rId24"/>
    <p:sldId id="328" r:id="rId25"/>
    <p:sldId id="265" r:id="rId26"/>
    <p:sldId id="310" r:id="rId27"/>
    <p:sldId id="311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5ED301-DAD7-1328-AF84-CFF682AB1407}" name="Oren Lieber-Kotz" initials="OLK" userId="1300680961_tp_dropbox_plus" providerId="Windows Live"/>
  <p188:author id="{BAF35C34-5BBD-F972-064D-DB1691E9D7D2}" name="Hannah Schuster" initials="HS" userId="S::Hannah@dgardiner.com::75a17100-ff54-4524-9d64-7720c41eb712" providerId="AD"/>
  <p188:author id="{31BB6AFE-E8E1-723F-5B19-FFC9CE1C26BE}" name="Emily Kent" initials="EK" userId="S::emily@dgardiner.com::8ed24f12-6e04-4786-b0ee-7eb049a33b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wopi.dropbox.com/wopi/files/oid_10459610238068232960/WOPIServiceId_TP_DROPBOX_PLUS/WOPIUserId_-/MS%20Datacenters_Count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wopi.dropbox.com/wopi/files/oid_10459610238068307456/WOPIServiceId_TP_DROPBOX_PLUS/WOPIUserId_-/fb_within3km_dist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6BC06E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10938F5-F1B5-4B19-A2B8-81FDDE58A16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286C-544B-8D8E-A4F8FC31627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F839C18-0A2B-4E0D-BC8F-1A2DE38E1E5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286C-544B-8D8E-A4F8FC31627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1B5562F-3DDF-403E-BE15-FBCE29EB482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286C-544B-8D8E-A4F8FC31627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661A787-79C5-400A-810A-4DA4B323229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286C-544B-8D8E-A4F8FC31627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404DD29-9542-4143-969A-AC68911D9D0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286C-544B-8D8E-A4F8FC31627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A9DA396-1E47-4282-9A01-95FA46A37AB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286C-544B-8D8E-A4F8FC3162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datacenters_cim_ms_eu_distances!$S$47:$S$52</c:f>
              <c:strCache>
                <c:ptCount val="6"/>
                <c:pt idx="0">
                  <c:v>&lt;0.5km</c:v>
                </c:pt>
                <c:pt idx="1">
                  <c:v>0.5-1.0km</c:v>
                </c:pt>
                <c:pt idx="2">
                  <c:v>1.0-1.5km</c:v>
                </c:pt>
                <c:pt idx="3">
                  <c:v>1.5-2.0km</c:v>
                </c:pt>
                <c:pt idx="4">
                  <c:v>2.0-2.5km</c:v>
                </c:pt>
                <c:pt idx="5">
                  <c:v>2.5-3.0km</c:v>
                </c:pt>
              </c:strCache>
            </c:strRef>
          </c:cat>
          <c:val>
            <c:numRef>
              <c:f>datacenters_cim_ms_eu_distances!$T$47:$T$52</c:f>
              <c:numCache>
                <c:formatCode>General</c:formatCode>
                <c:ptCount val="6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datacenters_cim_ms_eu_distances!$U$47:$U$52</c15:f>
                <c15:dlblRangeCache>
                  <c:ptCount val="6"/>
                  <c:pt idx="0">
                    <c:v>12%</c:v>
                  </c:pt>
                  <c:pt idx="1">
                    <c:v>12%</c:v>
                  </c:pt>
                  <c:pt idx="2">
                    <c:v>12%</c:v>
                  </c:pt>
                  <c:pt idx="3">
                    <c:v>8%</c:v>
                  </c:pt>
                  <c:pt idx="4">
                    <c:v>4%</c:v>
                  </c:pt>
                  <c:pt idx="5">
                    <c:v>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7F1B-C541-AB44-3572B210EE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9737600"/>
        <c:axId val="1758067216"/>
      </c:barChart>
      <c:catAx>
        <c:axId val="1739737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kern="1200" spc="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Distance to Nearest F&amp;B Manufacturing Site (km)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8067216"/>
        <c:crosses val="autoZero"/>
        <c:auto val="1"/>
        <c:lblAlgn val="ctr"/>
        <c:lblOffset val="100"/>
        <c:noMultiLvlLbl val="0"/>
      </c:catAx>
      <c:valAx>
        <c:axId val="1758067216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Data</a:t>
                </a:r>
                <a:r>
                  <a:rPr lang="en-US" baseline="0"/>
                  <a:t> C</a:t>
                </a:r>
                <a:r>
                  <a:rPr lang="en-US"/>
                  <a:t>enters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7376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215894"/>
            </a:solidFill>
            <a:ln>
              <a:noFill/>
            </a:ln>
            <a:effectLst/>
          </c:spPr>
          <c:invertIfNegative val="0"/>
          <c:cat>
            <c:strRef>
              <c:f>db_within3km_distance!$C$41:$C$46</c:f>
              <c:strCache>
                <c:ptCount val="6"/>
                <c:pt idx="0">
                  <c:v>&lt;0.5km</c:v>
                </c:pt>
                <c:pt idx="1">
                  <c:v>0.5-1.0km</c:v>
                </c:pt>
                <c:pt idx="2">
                  <c:v>1.0-1.5km</c:v>
                </c:pt>
                <c:pt idx="3">
                  <c:v>1.5-2.0km</c:v>
                </c:pt>
                <c:pt idx="4">
                  <c:v>2.0-2.5km</c:v>
                </c:pt>
                <c:pt idx="5">
                  <c:v>2.5-3.0km</c:v>
                </c:pt>
              </c:strCache>
            </c:strRef>
          </c:cat>
          <c:val>
            <c:numRef>
              <c:f>db_within3km_distance!$D$41:$D$46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7</c:v>
                </c:pt>
                <c:pt idx="3">
                  <c:v>7</c:v>
                </c:pt>
                <c:pt idx="4">
                  <c:v>3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F4-124F-9CFE-28AAC97D7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9737600"/>
        <c:axId val="1758067216"/>
      </c:barChart>
      <c:catAx>
        <c:axId val="1739737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kern="1200" spc="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Distance from MS Data Center (km)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8067216"/>
        <c:crosses val="autoZero"/>
        <c:auto val="1"/>
        <c:lblAlgn val="ctr"/>
        <c:lblOffset val="100"/>
        <c:noMultiLvlLbl val="0"/>
      </c:catAx>
      <c:valAx>
        <c:axId val="1758067216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F&amp;B Manufacturing Sites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7376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FFB47-0EE0-174A-B1A6-6B378A075A0D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9C21B-C7D1-4647-94AB-FEE6A74D4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0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483A-9CCF-634B-8D56-E68BF89A04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8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F8DF7-6F18-270E-BE44-EAAB3D916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5DE45-6856-23A3-2598-08151A32E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69C9D-8A3D-0719-E21D-1182B8214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311F7-294C-B9EE-234B-6717DE0D6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483A-9CCF-634B-8D56-E68BF89A04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F533-7482-4957-0DA1-497777530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E565C-D532-1E29-58F5-014DB4FC7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719F2-7B1B-14C9-503E-46F5D684C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0A287-BC06-F05F-07D5-799EF07DB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483A-9CCF-634B-8D56-E68BF89A04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00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E6DA8-320F-0DE1-18A8-C6F68264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45FA03-7089-1817-E480-93D324BF6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320FCA-7645-DEAE-CF67-B498BD577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714A-C96D-1212-31CF-65B0BD1E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483A-9CCF-634B-8D56-E68BF89A04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3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12395-67E0-6D59-84B9-F562C4D6A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763DA-5546-279F-0065-9F3273B3F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01E357-8A9A-6252-FA5F-DF68F8D90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5C166-79B2-2842-0620-301394C2A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483A-9CCF-634B-8D56-E68BF89A04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74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BA8B5-4B82-0452-C1E4-C81FC49F5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1B034-4F45-C840-C816-1E68D7C15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46A6D-A379-BBEA-FD90-98AD8B68C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02E4E-CAAF-6A21-85ED-18ADF55E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483A-9CCF-634B-8D56-E68BF89A04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2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E5D23-7808-3EAE-087F-E7E44217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B737CC-9CE3-53FB-0B76-6E059C4E5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A1C64-65F8-D619-E72B-54680BF9E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606FB-A731-875C-FDDC-577F26A85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483A-9CCF-634B-8D56-E68BF89A04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7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66F83-28E9-306E-5BAE-7B8313EB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D408A-65A4-6CB3-50A9-45CE9148B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8FC0E-F652-4479-1585-26C156739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8F213-724C-F1C7-D9AF-F068CEE9D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483A-9CCF-634B-8D56-E68BF89A04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99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5A09F-8CD6-838F-D28A-721E661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3B494-1FC8-FBB9-C4F6-3A89FC799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B7774-8B18-AE31-1F3F-622447135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5A5D9-B6F1-BF1B-8C97-6C39C3DE8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483A-9CCF-634B-8D56-E68BF89A04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0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C1E9-CE39-305C-ED22-AD71FC7CB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BA75F-3FB6-38B2-4E64-02686D733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4801-1B49-425E-CC5D-9FD6692E4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6A3A0-5971-74EF-7965-4986A4E5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689F-1A82-44B5-CD56-1293B267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82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15D9A-62D2-309C-3150-DAFB86DF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FF950-0AA3-DBFD-8ABE-586246E52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09FC8-76A4-182E-C3CB-4523752E6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496E3-C1BB-CBC5-EC87-98766EF1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50F82-2F3A-4614-9409-FD75138F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6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2DAA23-A8E4-E7FB-A483-707E0C62D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BB3E5-F03E-7599-95C2-51E7158F7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82EF-C600-D5CD-B6AA-A91881D1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9F1B-0373-3050-2458-6FF8BE0FD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6B90F-685C-5FC5-6364-CCBD53BF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3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D220-EA61-58D4-3497-DD369EFA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CE05B-B6E3-687E-FD08-127895198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9074A-20D1-C92C-0C07-276FC862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7E56-1CE9-B27A-E850-AD77CB9E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3E0BB-8997-F7DB-839D-1DC68DDE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4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6F45-3D88-2EF3-1672-E8CB4992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321B7-9EF5-18B2-F009-FE46DFADD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80A1F-6197-9C6A-B8F9-2782BBBB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D451F-D99F-4767-5294-F18BAF7B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54259-BBEC-64C1-A5A1-135B21E1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6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B4FF-715B-75AF-A148-0ED7E280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96702-1527-A3B6-ED61-A385D003C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69062-5F0D-D6CF-4148-EB7FF0C79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D4F5E-07BF-4024-2B0E-A6B74903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E7630-C7DB-6E59-C5DD-5D4ABA7E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C943C-DEF5-C21F-8328-F57A3E6A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9C47-A7D9-3550-414F-43B0B88E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0B268-C66E-704A-DE10-3B1E705B5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B6C40-C203-F529-D42D-B097C73DB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E7746-1FF7-ACB8-1BFA-66C5CA0BA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15344-7DD5-A74F-4726-277006D6C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D2DFB-13F0-53C6-F420-5A5CDC39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906EB-55AB-E926-71F8-12D4F568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AB63D-AEA9-682E-4AD8-24F14378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5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229B-9B57-2ACC-A53E-42B67800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FAB1E-96FE-5AD9-D989-B5A58E677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AA95B-91DC-E6D7-9E8D-F85D22CE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2F747-016A-FDB5-6D65-E4204108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4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4131BF-F45B-E09A-E7DE-981290BDF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0CB82-6A94-8A10-3DA1-957E4CEB0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EA86D-F068-15F3-6FC2-F2878BC2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2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09DD-9977-B461-7EF7-B9E630C8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3B71-31AF-4053-1ECF-897A8FEA2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8CFDA-381F-4B35-B794-B779D156D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43C41-F74F-C78B-DFCD-01A6A81A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3B532-3B01-CE8C-A6D8-1469B32F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21AF3-EA0B-AD36-45FD-D201DD81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D072-10BD-29C3-4CAC-C215F3B8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1D7E2-4CF2-5380-E01A-F63925EB6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6FAAC-6C35-4B8F-79B3-A9A1C07C6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57BEF-287B-B492-0FB7-16E55B60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12BA7-E6C4-6562-4985-CC028934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EC70D-D945-730C-11B2-D69B2D12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9F6F3A-9FF7-CB7F-B6CD-C88EF4D2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F425E-14A3-544B-A276-C501A6366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F7AAD-BB5A-6CAE-1CD9-C60E9E319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8B0A0A-56BD-7A40-AA53-F5262B7AB2C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6E422-2C76-877F-FE8A-2FA274FB7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32DD1-7A1E-31D5-ED56-27778BFE8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E68DF2-AA84-DD4B-96B5-7CD61F98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29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server&#10;&#10;AI-generated content may be incorrect.">
            <a:extLst>
              <a:ext uri="{FF2B5EF4-FFF2-40B4-BE49-F238E27FC236}">
                <a16:creationId xmlns:a16="http://schemas.microsoft.com/office/drawing/2014/main" id="{3837A681-2775-4894-36AF-8D41C68B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09"/>
          <a:stretch/>
        </p:blipFill>
        <p:spPr>
          <a:xfrm>
            <a:off x="0" y="-1"/>
            <a:ext cx="6158161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8FECB4-3B0A-43F8-95B8-EB5081FBE958}"/>
              </a:ext>
            </a:extLst>
          </p:cNvPr>
          <p:cNvSpPr/>
          <p:nvPr/>
        </p:nvSpPr>
        <p:spPr>
          <a:xfrm>
            <a:off x="346409" y="378994"/>
            <a:ext cx="11677952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BBF659-1875-4A65-8BD7-29DB31B4530F}"/>
              </a:ext>
            </a:extLst>
          </p:cNvPr>
          <p:cNvSpPr/>
          <p:nvPr/>
        </p:nvSpPr>
        <p:spPr>
          <a:xfrm rot="10800000">
            <a:off x="6158159" y="931391"/>
            <a:ext cx="6033839" cy="36936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7D730-D1DB-4090-8C80-5372625EC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240" y="1314269"/>
            <a:ext cx="5424121" cy="2927935"/>
          </a:xfrm>
        </p:spPr>
        <p:txBody>
          <a:bodyPr>
            <a:no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  <a:latin typeface="Ropa Sans" panose="00000500000000000000" pitchFamily="2" charset="0"/>
              </a:rPr>
              <a:t>Data Center Waste Heat Reuse: </a:t>
            </a:r>
            <a:br>
              <a:rPr lang="en-US" sz="5000">
                <a:solidFill>
                  <a:schemeClr val="bg1"/>
                </a:solidFill>
                <a:latin typeface="Ropa Sans" panose="00000500000000000000" pitchFamily="2" charset="0"/>
              </a:rPr>
            </a:br>
            <a:r>
              <a:rPr lang="en-US" sz="5000">
                <a:solidFill>
                  <a:schemeClr val="bg1"/>
                </a:solidFill>
                <a:latin typeface="Ropa Sans" panose="00000500000000000000" pitchFamily="2" charset="0"/>
              </a:rPr>
              <a:t>Final Takeaways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CA35F-BCF5-44BD-9B65-8F6A0912E8C5}"/>
              </a:ext>
            </a:extLst>
          </p:cNvPr>
          <p:cNvSpPr/>
          <p:nvPr/>
        </p:nvSpPr>
        <p:spPr>
          <a:xfrm rot="10800000">
            <a:off x="-1" y="931390"/>
            <a:ext cx="6158160" cy="3693692"/>
          </a:xfrm>
          <a:prstGeom prst="rect">
            <a:avLst/>
          </a:prstGeom>
          <a:solidFill>
            <a:srgbClr val="2158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D4467-5F63-46EA-824B-E6AA81D60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240" y="4857413"/>
            <a:ext cx="5187185" cy="896928"/>
          </a:xfrm>
        </p:spPr>
        <p:txBody>
          <a:bodyPr>
            <a:noAutofit/>
          </a:bodyPr>
          <a:lstStyle/>
          <a:p>
            <a:pPr algn="l"/>
            <a:r>
              <a:rPr lang="en-US" sz="1600">
                <a:solidFill>
                  <a:srgbClr val="215894"/>
                </a:solidFill>
                <a:latin typeface="Lato" panose="020F0502020204030203" pitchFamily="34" charset="0"/>
              </a:rPr>
              <a:t>Prepared for Microsoft</a:t>
            </a:r>
          </a:p>
          <a:p>
            <a:pPr algn="l"/>
            <a:r>
              <a:rPr lang="en-US" sz="1600">
                <a:solidFill>
                  <a:srgbClr val="215894"/>
                </a:solidFill>
                <a:latin typeface="Lato" panose="020F0502020204030203" pitchFamily="34" charset="0"/>
              </a:rPr>
              <a:t>David Gardiner &amp; Associates </a:t>
            </a:r>
          </a:p>
          <a:p>
            <a:pPr algn="l"/>
            <a:r>
              <a:rPr lang="en-US" sz="1600" i="1">
                <a:solidFill>
                  <a:srgbClr val="215894"/>
                </a:solidFill>
                <a:latin typeface="Lato" panose="020F0502020204030203" pitchFamily="34" charset="0"/>
              </a:rPr>
              <a:t>October 2025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0C6FBA-7BD5-474E-9190-0878A21E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1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E3BE6-8F89-F44D-B258-B1FCB5143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90922-BCF8-8584-BDBF-DCBC4457459B}"/>
              </a:ext>
            </a:extLst>
          </p:cNvPr>
          <p:cNvSpPr/>
          <p:nvPr/>
        </p:nvSpPr>
        <p:spPr>
          <a:xfrm>
            <a:off x="377992" y="3789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-up of a server&#10;&#10;AI-generated content may be incorrect.">
            <a:extLst>
              <a:ext uri="{FF2B5EF4-FFF2-40B4-BE49-F238E27FC236}">
                <a16:creationId xmlns:a16="http://schemas.microsoft.com/office/drawing/2014/main" id="{FD402986-4173-9099-9D33-8960D675B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/>
          <a:stretch/>
        </p:blipFill>
        <p:spPr>
          <a:xfrm>
            <a:off x="-3402" y="1"/>
            <a:ext cx="2936083" cy="6857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3D3F18-8F3B-276E-482A-58CFEF006F25}"/>
              </a:ext>
            </a:extLst>
          </p:cNvPr>
          <p:cNvSpPr/>
          <p:nvPr/>
        </p:nvSpPr>
        <p:spPr>
          <a:xfrm>
            <a:off x="-3403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0F0C9E-798D-4F3C-A22E-F889889F0880}"/>
              </a:ext>
            </a:extLst>
          </p:cNvPr>
          <p:cNvSpPr/>
          <p:nvPr/>
        </p:nvSpPr>
        <p:spPr>
          <a:xfrm>
            <a:off x="530392" y="5313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757B35-FA2C-C2E2-B98B-DDAA0E829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2A23C5A-33DE-98DF-96A0-71FC0C80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5C10F8-5CB9-89E0-A250-3298268DC9F2}"/>
              </a:ext>
            </a:extLst>
          </p:cNvPr>
          <p:cNvSpPr/>
          <p:nvPr/>
        </p:nvSpPr>
        <p:spPr>
          <a:xfrm>
            <a:off x="10102112" y="406567"/>
            <a:ext cx="2088277" cy="2369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Ropa Sans" panose="00000500000000000000" pitchFamily="2" charset="0"/>
              </a:rPr>
              <a:t>Business Case Analysis</a:t>
            </a:r>
            <a:endParaRPr lang="en-US" sz="16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0514034-A7E2-3549-33F6-2B85D99C0A87}"/>
              </a:ext>
            </a:extLst>
          </p:cNvPr>
          <p:cNvSpPr txBox="1">
            <a:spLocks/>
          </p:cNvSpPr>
          <p:nvPr/>
        </p:nvSpPr>
        <p:spPr>
          <a:xfrm>
            <a:off x="3092037" y="774891"/>
            <a:ext cx="8640758" cy="60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696D75"/>
                </a:solidFill>
                <a:latin typeface="Ropa Sans" panose="00000500000000000000" pitchFamily="2" charset="0"/>
              </a:rPr>
              <a:t>Business case analysis proves heat reuse makes economic sense for both Microsoft and the potential heat offtakers.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07BC206-1402-B111-8949-3C2304C06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1495" y="1989303"/>
            <a:ext cx="7784755" cy="384496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latin typeface="Ropa Sans" panose="00000500000000000000" pitchFamily="2" charset="0"/>
              </a:rPr>
              <a:t>Data centers could expect </a:t>
            </a:r>
            <a:r>
              <a:rPr lang="en-US" sz="1800" b="1">
                <a:latin typeface="Ropa Sans" panose="00000500000000000000" pitchFamily="2" charset="0"/>
              </a:rPr>
              <a:t>payback periods under 1 year, </a:t>
            </a:r>
            <a:r>
              <a:rPr lang="en-US" sz="1800">
                <a:latin typeface="Ropa Sans" panose="00000500000000000000" pitchFamily="2" charset="0"/>
              </a:rPr>
              <a:t>due to savings from avoided electricity use compared to necessary capex.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>
              <a:latin typeface="Ropa Sans" panose="00000500000000000000" pitchFamily="2" charset="0"/>
            </a:endParaRPr>
          </a:p>
          <a:p>
            <a:pPr algn="l"/>
            <a:endParaRPr lang="en-US" sz="1800">
              <a:latin typeface="Ropa Sa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>
              <a:latin typeface="Ropa Sans" panose="00000500000000000000" pitchFamily="2" charset="0"/>
            </a:endParaRPr>
          </a:p>
          <a:p>
            <a:pPr algn="l"/>
            <a:endParaRPr lang="en-US" sz="1800">
              <a:latin typeface="Ropa Sans" panose="00000500000000000000" pitchFamily="2" charset="0"/>
            </a:endParaRPr>
          </a:p>
          <a:p>
            <a:pPr marL="342900" indent="-342900" algn="l"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US" sz="1800">
                <a:latin typeface="Ropa Sans" panose="00000500000000000000" pitchFamily="2" charset="0"/>
              </a:rPr>
              <a:t>Offtaker payback periods varied considerably across five scenarios but </a:t>
            </a:r>
            <a:r>
              <a:rPr lang="en-US" sz="1800" b="1">
                <a:latin typeface="Ropa Sans" panose="00000500000000000000" pitchFamily="2" charset="0"/>
              </a:rPr>
              <a:t>should range from 2-5 years, </a:t>
            </a:r>
            <a:r>
              <a:rPr lang="en-US" sz="1800">
                <a:latin typeface="Ropa Sans" panose="00000500000000000000" pitchFamily="2" charset="0"/>
              </a:rPr>
              <a:t>depending on factors such as: technical set-up (e.g., # of heat pumps required, if any), local electric prices, avoided NG costs, carbon tax, and subsidies.</a:t>
            </a:r>
          </a:p>
          <a:p>
            <a:pPr algn="l"/>
            <a:endParaRPr lang="en-US" sz="1800">
              <a:latin typeface="Ropa Sans" panose="00000500000000000000" pitchFamily="2" charset="0"/>
            </a:endParaRPr>
          </a:p>
          <a:p>
            <a:pPr algn="l"/>
            <a:endParaRPr lang="en-US" sz="1800">
              <a:latin typeface="Ropa Sans" panose="00000500000000000000" pitchFamily="2" charset="0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AEC8C5A-4DAB-AD4D-29A5-1F7FC72BB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430410"/>
              </p:ext>
            </p:extLst>
          </p:nvPr>
        </p:nvGraphicFramePr>
        <p:xfrm>
          <a:off x="3795160" y="2998543"/>
          <a:ext cx="6720344" cy="1072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5812">
                  <a:extLst>
                    <a:ext uri="{9D8B030D-6E8A-4147-A177-3AD203B41FA5}">
                      <a16:colId xmlns:a16="http://schemas.microsoft.com/office/drawing/2014/main" val="2241093610"/>
                    </a:ext>
                  </a:extLst>
                </a:gridCol>
                <a:gridCol w="1634478">
                  <a:extLst>
                    <a:ext uri="{9D8B030D-6E8A-4147-A177-3AD203B41FA5}">
                      <a16:colId xmlns:a16="http://schemas.microsoft.com/office/drawing/2014/main" val="3952185980"/>
                    </a:ext>
                  </a:extLst>
                </a:gridCol>
                <a:gridCol w="2080177">
                  <a:extLst>
                    <a:ext uri="{9D8B030D-6E8A-4147-A177-3AD203B41FA5}">
                      <a16:colId xmlns:a16="http://schemas.microsoft.com/office/drawing/2014/main" val="2337668133"/>
                    </a:ext>
                  </a:extLst>
                </a:gridCol>
                <a:gridCol w="1819877">
                  <a:extLst>
                    <a:ext uri="{9D8B030D-6E8A-4147-A177-3AD203B41FA5}">
                      <a16:colId xmlns:a16="http://schemas.microsoft.com/office/drawing/2014/main" val="890676685"/>
                    </a:ext>
                  </a:extLst>
                </a:gridCol>
              </a:tblGrid>
              <a:tr h="3575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Attribute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Heat Reuse Case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Heat Rejection Case (status quo)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Cost Savings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0740880"/>
                  </a:ext>
                </a:extLst>
              </a:tr>
              <a:tr h="3575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CAPEX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€ 792,000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€ 10,450,000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€ 9,658,000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9991519"/>
                  </a:ext>
                </a:extLst>
              </a:tr>
              <a:tr h="3575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OPEX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€ 220,000/yr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€ 3,170,000/yr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€ 1.2-3.0M/yr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2544814"/>
                  </a:ext>
                </a:extLst>
              </a:tr>
            </a:tbl>
          </a:graphicData>
        </a:graphic>
      </p:graphicFrame>
      <p:sp>
        <p:nvSpPr>
          <p:cNvPr id="28" name="Rectangle 15">
            <a:extLst>
              <a:ext uri="{FF2B5EF4-FFF2-40B4-BE49-F238E27FC236}">
                <a16:creationId xmlns:a16="http://schemas.microsoft.com/office/drawing/2014/main" id="{B1950D3E-C7BF-A728-4C07-F4894E6A9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668" y="2705297"/>
            <a:ext cx="292099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>
                <a:ln>
                  <a:noFill/>
                </a:ln>
                <a:solidFill>
                  <a:srgbClr val="0E284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CAPEX and OPEX heat exchange room comparison.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C7D9-B58A-36F1-94FA-41926325A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8C615B4-9AAE-C031-227B-CBE91434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217D84-92F4-99CE-2E81-0C5BEB9AA757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7" name="Picture 6" descr="A close-up of a server&#10;&#10;AI-generated content may be incorrect.">
            <a:extLst>
              <a:ext uri="{FF2B5EF4-FFF2-40B4-BE49-F238E27FC236}">
                <a16:creationId xmlns:a16="http://schemas.microsoft.com/office/drawing/2014/main" id="{7C9BC04C-AD9C-02BD-1A61-5826673D2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/>
          <a:stretch/>
        </p:blipFill>
        <p:spPr>
          <a:xfrm>
            <a:off x="-3402" y="1"/>
            <a:ext cx="2936083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93EA93-9D01-EC94-C831-C6A61A14D645}"/>
              </a:ext>
            </a:extLst>
          </p:cNvPr>
          <p:cNvSpPr/>
          <p:nvPr/>
        </p:nvSpPr>
        <p:spPr>
          <a:xfrm>
            <a:off x="10887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9ACE2B-FC69-D781-3B75-A1311C849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003" y="525044"/>
            <a:ext cx="7794172" cy="2590430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rgbClr val="00B0F0"/>
                </a:solidFill>
                <a:latin typeface="Ropa Sans" panose="00000500000000000000" pitchFamily="2" charset="0"/>
              </a:rPr>
              <a:t>Case Study Overview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Selecting potential offtakers for each case began with a list of F&amp;B facilities within 3 km of Microsoft data centers (identified by the Proximity Analysis).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Since each manufacturing facility’s thermal energy needs are not known, the analysis estimated sites’ thermal demands based on their F&amp;B subsector and the size of facility, measured by its number of employees.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>
              <a:solidFill>
                <a:srgbClr val="39393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3E3C5D-FF85-89E9-D016-2D55479F0152}"/>
              </a:ext>
            </a:extLst>
          </p:cNvPr>
          <p:cNvSpPr/>
          <p:nvPr/>
        </p:nvSpPr>
        <p:spPr>
          <a:xfrm>
            <a:off x="377992" y="371002"/>
            <a:ext cx="3144081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F99F5E3-B5BB-44B1-C579-BB0E246EC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104504"/>
              </p:ext>
            </p:extLst>
          </p:nvPr>
        </p:nvGraphicFramePr>
        <p:xfrm>
          <a:off x="3383796" y="3110923"/>
          <a:ext cx="83425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477">
                  <a:extLst>
                    <a:ext uri="{9D8B030D-6E8A-4147-A177-3AD203B41FA5}">
                      <a16:colId xmlns:a16="http://schemas.microsoft.com/office/drawing/2014/main" val="4290188752"/>
                    </a:ext>
                  </a:extLst>
                </a:gridCol>
                <a:gridCol w="1325105">
                  <a:extLst>
                    <a:ext uri="{9D8B030D-6E8A-4147-A177-3AD203B41FA5}">
                      <a16:colId xmlns:a16="http://schemas.microsoft.com/office/drawing/2014/main" val="3318476195"/>
                    </a:ext>
                  </a:extLst>
                </a:gridCol>
                <a:gridCol w="1139125">
                  <a:extLst>
                    <a:ext uri="{9D8B030D-6E8A-4147-A177-3AD203B41FA5}">
                      <a16:colId xmlns:a16="http://schemas.microsoft.com/office/drawing/2014/main" val="559761803"/>
                    </a:ext>
                  </a:extLst>
                </a:gridCol>
                <a:gridCol w="1689315">
                  <a:extLst>
                    <a:ext uri="{9D8B030D-6E8A-4147-A177-3AD203B41FA5}">
                      <a16:colId xmlns:a16="http://schemas.microsoft.com/office/drawing/2014/main" val="2760992373"/>
                    </a:ext>
                  </a:extLst>
                </a:gridCol>
                <a:gridCol w="1302498">
                  <a:extLst>
                    <a:ext uri="{9D8B030D-6E8A-4147-A177-3AD203B41FA5}">
                      <a16:colId xmlns:a16="http://schemas.microsoft.com/office/drawing/2014/main" val="3373819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Facility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Distance to data center (km)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# of Employees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NACE Activity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Thermal Energy Needs (ranking)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785871"/>
                  </a:ext>
                </a:extLst>
              </a:tr>
              <a:tr h="25523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RAGUS SUGARS (MANUFACTURING) 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1.034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Manufacture of sugar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694086"/>
                  </a:ext>
                </a:extLst>
              </a:tr>
              <a:tr h="183982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BEAM SUNTORY SPAIN SL.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Distilling, rectifying and blending of spirits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940733"/>
                  </a:ext>
                </a:extLst>
              </a:tr>
              <a:tr h="183982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 &amp; A Bailey &amp; Company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Distilling, rectifying and blending of spirits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395116"/>
                  </a:ext>
                </a:extLst>
              </a:tr>
              <a:tr h="183982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Premier Foods Group Ltd, </a:t>
                      </a:r>
                      <a:r>
                        <a:rPr lang="en-US" sz="12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Rogerstone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Park Food Factory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6.086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Production of meat and poultry meat products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624297"/>
                  </a:ext>
                </a:extLst>
              </a:tr>
              <a:tr h="183982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Wilhelm Brandenburg GmbH &amp; Co. </a:t>
                      </a:r>
                      <a:r>
                        <a:rPr lang="en-US" sz="12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oHG</a:t>
                      </a: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1.357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Production of meat and poultry meat products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5925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37A654F-7CB4-C7EB-7CEF-4974358FA4B6}"/>
              </a:ext>
            </a:extLst>
          </p:cNvPr>
          <p:cNvSpPr txBox="1"/>
          <p:nvPr/>
        </p:nvSpPr>
        <p:spPr>
          <a:xfrm>
            <a:off x="3383796" y="2743907"/>
            <a:ext cx="8342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rgbClr val="393939"/>
                </a:solidFill>
                <a:latin typeface="Lato" panose="020F0502020204030203" pitchFamily="34" charset="0"/>
              </a:rPr>
              <a:t>Manufacturing sites near Microsoft data centers with the greatest estimated thermal energy needs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BAAAF-29B9-D8AF-7417-CFC173459057}"/>
              </a:ext>
            </a:extLst>
          </p:cNvPr>
          <p:cNvSpPr/>
          <p:nvPr/>
        </p:nvSpPr>
        <p:spPr>
          <a:xfrm>
            <a:off x="10102112" y="406567"/>
            <a:ext cx="2088277" cy="2369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Ropa Sans" panose="00000500000000000000" pitchFamily="2" charset="0"/>
              </a:rPr>
              <a:t>Business Case Analysis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09957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CDDC0A-B8F8-8B2E-5D8C-A1EA89D1F816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993B7-4AC7-018F-A2A1-C34DD9F45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9CCA22-D7BA-53C7-0CE6-017762DB2AF0}"/>
              </a:ext>
            </a:extLst>
          </p:cNvPr>
          <p:cNvSpPr/>
          <p:nvPr/>
        </p:nvSpPr>
        <p:spPr>
          <a:xfrm>
            <a:off x="377992" y="371002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C3E93A82-F052-CE24-2F6C-D053822B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EEEAE5-BFAF-4EC4-B135-6F1153BBAEA1}" type="slidenum">
              <a:rPr lang="en-US" smtClean="0"/>
              <a:t>12</a:t>
            </a:fld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ED3C209-0F54-7191-68A9-E3676B6D2745}"/>
              </a:ext>
            </a:extLst>
          </p:cNvPr>
          <p:cNvSpPr txBox="1">
            <a:spLocks/>
          </p:cNvSpPr>
          <p:nvPr/>
        </p:nvSpPr>
        <p:spPr>
          <a:xfrm>
            <a:off x="1699207" y="655560"/>
            <a:ext cx="10948909" cy="1039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215894"/>
                </a:solidFill>
                <a:latin typeface="Ropa Sans" panose="00000500000000000000" pitchFamily="2" charset="0"/>
              </a:rPr>
              <a:t>Germany (Frankfurt)</a:t>
            </a:r>
          </a:p>
          <a:p>
            <a:pPr algn="l"/>
            <a:r>
              <a:rPr lang="en-US">
                <a:solidFill>
                  <a:srgbClr val="393939"/>
                </a:solidFill>
                <a:latin typeface="Ropa Sans" panose="00000500000000000000" pitchFamily="2" charset="0"/>
              </a:rPr>
              <a:t>F&amp;B Facility: </a:t>
            </a:r>
            <a:r>
              <a:rPr lang="en-US">
                <a:solidFill>
                  <a:srgbClr val="393939"/>
                </a:solidFill>
              </a:rPr>
              <a:t>Wilhelm Brandenburg GmbH &amp; Co (Meat Processing)</a:t>
            </a:r>
            <a:endParaRPr lang="en-US">
              <a:solidFill>
                <a:srgbClr val="393939"/>
              </a:solidFill>
              <a:latin typeface="Ropa Sans" panose="00000500000000000000" pitchFamily="2" charset="0"/>
            </a:endParaRPr>
          </a:p>
        </p:txBody>
      </p:sp>
      <p:pic>
        <p:nvPicPr>
          <p:cNvPr id="21" name="Picture 2" descr="22,500+ Germany Map Outline Stock Photos, Pictures &amp; Royalty-Free Images -  iStock">
            <a:extLst>
              <a:ext uri="{FF2B5EF4-FFF2-40B4-BE49-F238E27FC236}">
                <a16:creationId xmlns:a16="http://schemas.microsoft.com/office/drawing/2014/main" id="{CAACDD4D-21CD-FE2F-962C-0E7B96EBC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 t="17593" r="23333" b="17407"/>
          <a:stretch>
            <a:fillRect/>
          </a:stretch>
        </p:blipFill>
        <p:spPr bwMode="auto">
          <a:xfrm>
            <a:off x="269876" y="462500"/>
            <a:ext cx="1271918" cy="14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8884E7-0D15-F972-072A-4B1FCC5B7D51}"/>
              </a:ext>
            </a:extLst>
          </p:cNvPr>
          <p:cNvSpPr txBox="1"/>
          <p:nvPr/>
        </p:nvSpPr>
        <p:spPr>
          <a:xfrm>
            <a:off x="1699207" y="1950226"/>
            <a:ext cx="4250180" cy="1200329"/>
          </a:xfrm>
          <a:prstGeom prst="rect">
            <a:avLst/>
          </a:prstGeom>
          <a:noFill/>
          <a:ln w="19050">
            <a:solidFill>
              <a:srgbClr val="21589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Facility Info</a:t>
            </a:r>
            <a:endParaRPr lang="en-US" b="1"/>
          </a:p>
          <a:p>
            <a:r>
              <a:rPr lang="en-US" b="1"/>
              <a:t>Distance to data center: </a:t>
            </a:r>
            <a:r>
              <a:rPr lang="en-US"/>
              <a:t>1.56 km</a:t>
            </a:r>
          </a:p>
          <a:p>
            <a:r>
              <a:rPr lang="en-US" b="1"/>
              <a:t>Data center output temperature</a:t>
            </a:r>
            <a:r>
              <a:rPr lang="en-US"/>
              <a:t>: 30°C  </a:t>
            </a:r>
          </a:p>
          <a:p>
            <a:r>
              <a:rPr lang="en-US" b="1"/>
              <a:t>Facility use temperature: </a:t>
            </a:r>
            <a:r>
              <a:rPr lang="en-US"/>
              <a:t>80°C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04566-4866-965A-0E5E-7C1C40D36CA0}"/>
              </a:ext>
            </a:extLst>
          </p:cNvPr>
          <p:cNvSpPr txBox="1"/>
          <p:nvPr/>
        </p:nvSpPr>
        <p:spPr>
          <a:xfrm>
            <a:off x="6099189" y="1961565"/>
            <a:ext cx="3860800" cy="1200329"/>
          </a:xfrm>
          <a:prstGeom prst="rect">
            <a:avLst/>
          </a:prstGeom>
          <a:noFill/>
          <a:ln w="19050">
            <a:solidFill>
              <a:srgbClr val="21589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Financials</a:t>
            </a:r>
            <a:endParaRPr lang="en-US" b="1"/>
          </a:p>
          <a:p>
            <a:r>
              <a:rPr lang="en-US" b="1"/>
              <a:t>CAPEX (including subsidy): </a:t>
            </a:r>
            <a:r>
              <a:rPr lang="en-US"/>
              <a:t>€10.5M</a:t>
            </a:r>
          </a:p>
          <a:p>
            <a:r>
              <a:rPr lang="en-US" b="1"/>
              <a:t>Payback period</a:t>
            </a:r>
            <a:r>
              <a:rPr lang="en-US"/>
              <a:t>: 3.1 years</a:t>
            </a:r>
          </a:p>
          <a:p>
            <a:endParaRPr lang="en-US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AE731D-2B32-43FC-52E9-2AC5095E9D7E}"/>
              </a:ext>
            </a:extLst>
          </p:cNvPr>
          <p:cNvSpPr txBox="1"/>
          <p:nvPr/>
        </p:nvSpPr>
        <p:spPr>
          <a:xfrm>
            <a:off x="1699208" y="4396908"/>
            <a:ext cx="8260782" cy="1754326"/>
          </a:xfrm>
          <a:prstGeom prst="rect">
            <a:avLst/>
          </a:prstGeom>
          <a:noFill/>
          <a:ln w="19050">
            <a:solidFill>
              <a:srgbClr val="0195C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Key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b="1"/>
              <a:t>German Energy Efficiency Act</a:t>
            </a:r>
            <a:r>
              <a:rPr lang="en-US"/>
              <a:t>, which makes heat recovery mandatory.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Wilhelm Brandenburg is a large-scale meat producer with a substantial and consistent thermal energy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 consumer focus on sustainability in Germany creates a strong market and public relations case for this project.</a:t>
            </a:r>
            <a:endParaRPr lang="en-US" i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FA414-3290-9A96-FEDF-8EC4AE04BA19}"/>
              </a:ext>
            </a:extLst>
          </p:cNvPr>
          <p:cNvSpPr txBox="1"/>
          <p:nvPr/>
        </p:nvSpPr>
        <p:spPr>
          <a:xfrm>
            <a:off x="1699207" y="3312067"/>
            <a:ext cx="8260782" cy="923330"/>
          </a:xfrm>
          <a:prstGeom prst="rect">
            <a:avLst/>
          </a:prstGeom>
          <a:noFill/>
          <a:ln w="19050">
            <a:solidFill>
              <a:srgbClr val="6BC06E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Subsidies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CAPEX subsidy for large-scale heat pumps can cover up to 50% of the installation cost.</a:t>
            </a:r>
            <a:endParaRPr lang="en-US" b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5F75F5-F924-479A-2142-EE17CBB0E5AF}"/>
              </a:ext>
            </a:extLst>
          </p:cNvPr>
          <p:cNvSpPr/>
          <p:nvPr/>
        </p:nvSpPr>
        <p:spPr>
          <a:xfrm>
            <a:off x="10102112" y="406567"/>
            <a:ext cx="2088277" cy="2369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Ropa Sans" panose="00000500000000000000" pitchFamily="2" charset="0"/>
              </a:rPr>
              <a:t>Business Case Analysis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95623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BF7E5-85C2-7B47-0BF6-A968D5DD4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0F46BDCF-3A59-D32A-BFAF-074BE8257776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57712-156F-EDAF-44DE-0204D2292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BFE9FF-1F9D-912E-E74A-CBAA87E8F94B}"/>
              </a:ext>
            </a:extLst>
          </p:cNvPr>
          <p:cNvSpPr/>
          <p:nvPr/>
        </p:nvSpPr>
        <p:spPr>
          <a:xfrm>
            <a:off x="377992" y="371002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2DAC853-021D-59AD-01E1-FA0BEB909585}"/>
              </a:ext>
            </a:extLst>
          </p:cNvPr>
          <p:cNvSpPr txBox="1">
            <a:spLocks/>
          </p:cNvSpPr>
          <p:nvPr/>
        </p:nvSpPr>
        <p:spPr>
          <a:xfrm>
            <a:off x="10561675" y="337673"/>
            <a:ext cx="1619437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chemeClr val="bg1"/>
                </a:solidFill>
                <a:latin typeface="Ropa Sans" panose="00000500000000000000" pitchFamily="2" charset="0"/>
              </a:rPr>
              <a:t>Case Studies</a:t>
            </a:r>
            <a:endParaRPr lang="en-US" sz="12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9EA295-8B34-FFFB-6EED-7BBD4983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13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75A5B0-ECCE-59D6-044F-600BEF027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9207" y="655560"/>
            <a:ext cx="10948909" cy="1039448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rgbClr val="215894"/>
                </a:solidFill>
                <a:latin typeface="Ropa Sans" panose="00000500000000000000" pitchFamily="2" charset="0"/>
              </a:rPr>
              <a:t>United Kingdom (Newport)</a:t>
            </a:r>
          </a:p>
          <a:p>
            <a:pPr algn="l"/>
            <a:r>
              <a:rPr lang="en-US">
                <a:solidFill>
                  <a:srgbClr val="393939"/>
                </a:solidFill>
                <a:latin typeface="Ropa Sans" panose="00000500000000000000" pitchFamily="2" charset="0"/>
              </a:rPr>
              <a:t>F&amp;B Facility: </a:t>
            </a:r>
            <a:r>
              <a:rPr lang="en-US"/>
              <a:t>Unilever Foods (Processed Food) </a:t>
            </a:r>
          </a:p>
          <a:p>
            <a:pPr algn="l"/>
            <a:endParaRPr lang="en-US">
              <a:solidFill>
                <a:srgbClr val="393939"/>
              </a:solidFill>
              <a:latin typeface="Ropa Sans" panose="00000500000000000000" pitchFamily="2" charset="0"/>
            </a:endParaRPr>
          </a:p>
        </p:txBody>
      </p:sp>
      <p:pic>
        <p:nvPicPr>
          <p:cNvPr id="1026" name="Picture 2" descr="22,500+ Germany Map Outline Stock Photos, Pictures &amp; Royalty-Free Images -  iStock">
            <a:extLst>
              <a:ext uri="{FF2B5EF4-FFF2-40B4-BE49-F238E27FC236}">
                <a16:creationId xmlns:a16="http://schemas.microsoft.com/office/drawing/2014/main" id="{DCE3BB3D-5D30-7E90-D03C-57E60F082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 t="17593" r="23333" b="17407"/>
          <a:stretch>
            <a:fillRect/>
          </a:stretch>
        </p:blipFill>
        <p:spPr bwMode="auto">
          <a:xfrm>
            <a:off x="269876" y="462500"/>
            <a:ext cx="1271918" cy="14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3CB3-A41E-77DE-9918-FC5958E582C3}"/>
              </a:ext>
            </a:extLst>
          </p:cNvPr>
          <p:cNvSpPr txBox="1"/>
          <p:nvPr/>
        </p:nvSpPr>
        <p:spPr>
          <a:xfrm>
            <a:off x="1699206" y="1950226"/>
            <a:ext cx="4736317" cy="1200329"/>
          </a:xfrm>
          <a:prstGeom prst="rect">
            <a:avLst/>
          </a:prstGeom>
          <a:noFill/>
          <a:ln w="19050">
            <a:solidFill>
              <a:srgbClr val="21589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Facility Info</a:t>
            </a:r>
            <a:endParaRPr lang="en-US" b="1"/>
          </a:p>
          <a:p>
            <a:r>
              <a:rPr lang="en-US" b="1"/>
              <a:t>Distance to data center: </a:t>
            </a:r>
            <a:r>
              <a:rPr lang="en-US"/>
              <a:t>15 km</a:t>
            </a:r>
          </a:p>
          <a:p>
            <a:r>
              <a:rPr lang="en-US" b="1"/>
              <a:t>Data center output temperature</a:t>
            </a:r>
            <a:r>
              <a:rPr lang="en-US"/>
              <a:t>: 65°C  </a:t>
            </a:r>
          </a:p>
          <a:p>
            <a:r>
              <a:rPr lang="en-US" b="1"/>
              <a:t>Facility use temperature: </a:t>
            </a:r>
            <a:r>
              <a:rPr lang="en-US"/>
              <a:t>80°C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520D-D92F-0BBE-A6E7-625D91B92B7D}"/>
              </a:ext>
            </a:extLst>
          </p:cNvPr>
          <p:cNvSpPr txBox="1"/>
          <p:nvPr/>
        </p:nvSpPr>
        <p:spPr>
          <a:xfrm>
            <a:off x="6623705" y="1950226"/>
            <a:ext cx="3860800" cy="1200329"/>
          </a:xfrm>
          <a:prstGeom prst="rect">
            <a:avLst/>
          </a:prstGeom>
          <a:noFill/>
          <a:ln w="19050">
            <a:solidFill>
              <a:srgbClr val="21589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Financials</a:t>
            </a:r>
            <a:endParaRPr lang="en-US" b="1"/>
          </a:p>
          <a:p>
            <a:r>
              <a:rPr lang="en-US" b="1"/>
              <a:t>CAPEX (including subsidy): </a:t>
            </a:r>
            <a:r>
              <a:rPr lang="en-US"/>
              <a:t>€10.0M</a:t>
            </a:r>
          </a:p>
          <a:p>
            <a:r>
              <a:rPr lang="en-US" b="1"/>
              <a:t>Payback period</a:t>
            </a:r>
            <a:r>
              <a:rPr lang="en-US"/>
              <a:t>: 2.2 years</a:t>
            </a:r>
          </a:p>
          <a:p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823A3-E691-DE82-72D2-3F9B71845829}"/>
              </a:ext>
            </a:extLst>
          </p:cNvPr>
          <p:cNvSpPr txBox="1"/>
          <p:nvPr/>
        </p:nvSpPr>
        <p:spPr>
          <a:xfrm>
            <a:off x="1699208" y="4396908"/>
            <a:ext cx="8785300" cy="1477328"/>
          </a:xfrm>
          <a:prstGeom prst="rect">
            <a:avLst/>
          </a:prstGeom>
          <a:noFill/>
          <a:ln w="19050">
            <a:solidFill>
              <a:srgbClr val="0195C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Key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long distance (15 km) demonstrates the feasibility of heat reuse even when the off-taker is not immediately adjacent.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high performing compute data center significantly improves the financial case by reducing the need for extensive temperature lifting with heat pumps.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8877B6-813E-B2E7-19FB-A5AB77102AD5}"/>
              </a:ext>
            </a:extLst>
          </p:cNvPr>
          <p:cNvSpPr txBox="1"/>
          <p:nvPr/>
        </p:nvSpPr>
        <p:spPr>
          <a:xfrm>
            <a:off x="1699206" y="3312067"/>
            <a:ext cx="8785299" cy="923330"/>
          </a:xfrm>
          <a:prstGeom prst="rect">
            <a:avLst/>
          </a:prstGeom>
          <a:noFill/>
          <a:ln w="19050">
            <a:solidFill>
              <a:srgbClr val="6BC06E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Subsidies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Financial support in the UK is limited. The primary incentive identified is a £7,500 guaranteed grant per heat pump. </a:t>
            </a:r>
          </a:p>
        </p:txBody>
      </p:sp>
      <p:pic>
        <p:nvPicPr>
          <p:cNvPr id="4100" name="Picture 4" descr="15,700+ Uk Outline Map Stock Illustrations, Royalty-Free Vector Graphics &amp;  Clip Art - iStock">
            <a:extLst>
              <a:ext uri="{FF2B5EF4-FFF2-40B4-BE49-F238E27FC236}">
                <a16:creationId xmlns:a16="http://schemas.microsoft.com/office/drawing/2014/main" id="{8BFAD39A-1EDA-1DB4-7197-B7D0A0842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9" t="10567" r="22165" b="8616"/>
          <a:stretch>
            <a:fillRect/>
          </a:stretch>
        </p:blipFill>
        <p:spPr bwMode="auto">
          <a:xfrm>
            <a:off x="307642" y="386988"/>
            <a:ext cx="1271918" cy="182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56FE3D-9BA8-6BE2-66B8-529D40E414D6}"/>
              </a:ext>
            </a:extLst>
          </p:cNvPr>
          <p:cNvSpPr/>
          <p:nvPr/>
        </p:nvSpPr>
        <p:spPr>
          <a:xfrm>
            <a:off x="10102112" y="406567"/>
            <a:ext cx="2088277" cy="2369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Ropa Sans" panose="00000500000000000000" pitchFamily="2" charset="0"/>
              </a:rPr>
              <a:t>Business Case Analysis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57790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6E736-21B9-E861-ECD9-729E44A8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lack vector netherlands outline map isolated on white background 42360216  Vector Art at Vecteezy">
            <a:extLst>
              <a:ext uri="{FF2B5EF4-FFF2-40B4-BE49-F238E27FC236}">
                <a16:creationId xmlns:a16="http://schemas.microsoft.com/office/drawing/2014/main" id="{DECD9B04-3A74-B1D1-E315-B08884AAD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3"/>
          <a:stretch>
            <a:fillRect/>
          </a:stretch>
        </p:blipFill>
        <p:spPr bwMode="auto">
          <a:xfrm>
            <a:off x="74567" y="313090"/>
            <a:ext cx="1585045" cy="149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7389C99-CAD4-D534-5E4E-191D3A248BFE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AAC61-CC1A-AED1-D92F-1D39DC6B2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516" y="5914704"/>
            <a:ext cx="1172087" cy="382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1DE74-5B1E-6996-6287-D5D0B54F4606}"/>
              </a:ext>
            </a:extLst>
          </p:cNvPr>
          <p:cNvSpPr/>
          <p:nvPr/>
        </p:nvSpPr>
        <p:spPr>
          <a:xfrm>
            <a:off x="10888" y="242470"/>
            <a:ext cx="12403254" cy="668527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BCC3003-2A4D-6806-0E4F-6BA588E1461F}"/>
              </a:ext>
            </a:extLst>
          </p:cNvPr>
          <p:cNvSpPr txBox="1">
            <a:spLocks/>
          </p:cNvSpPr>
          <p:nvPr/>
        </p:nvSpPr>
        <p:spPr>
          <a:xfrm>
            <a:off x="10561675" y="337673"/>
            <a:ext cx="1619437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chemeClr val="bg1"/>
                </a:solidFill>
                <a:latin typeface="Ropa Sans" panose="00000500000000000000" pitchFamily="2" charset="0"/>
              </a:rPr>
              <a:t>Case Studies</a:t>
            </a:r>
            <a:endParaRPr lang="en-US" sz="12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9B5F6CA-3B63-7646-B26F-DEA9DF56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14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36D43F6-989C-A550-5CBF-DB81F9C4B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099" y="267446"/>
            <a:ext cx="10948909" cy="1039448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rgbClr val="215894"/>
                </a:solidFill>
                <a:latin typeface="Ropa Sans" panose="00000500000000000000" pitchFamily="2" charset="0"/>
              </a:rPr>
              <a:t>The Netherlands (</a:t>
            </a:r>
            <a:r>
              <a:rPr lang="en-US" sz="2800" err="1">
                <a:solidFill>
                  <a:srgbClr val="215894"/>
                </a:solidFill>
                <a:latin typeface="Ropa Sans" panose="00000500000000000000" pitchFamily="2" charset="0"/>
              </a:rPr>
              <a:t>Agriport</a:t>
            </a:r>
            <a:r>
              <a:rPr lang="en-US" sz="2800">
                <a:solidFill>
                  <a:srgbClr val="215894"/>
                </a:solidFill>
                <a:latin typeface="Ropa Sans" panose="00000500000000000000" pitchFamily="2" charset="0"/>
              </a:rPr>
              <a:t> A7)</a:t>
            </a:r>
          </a:p>
          <a:p>
            <a:pPr algn="l"/>
            <a:r>
              <a:rPr lang="en-US">
                <a:solidFill>
                  <a:srgbClr val="393939"/>
                </a:solidFill>
                <a:latin typeface="Ropa Sans" panose="00000500000000000000" pitchFamily="2" charset="0"/>
              </a:rPr>
              <a:t>F&amp;B Facility: </a:t>
            </a:r>
            <a:r>
              <a:rPr lang="en-US"/>
              <a:t>Horticulture (Greenhouses)</a:t>
            </a:r>
          </a:p>
          <a:p>
            <a:pPr algn="l"/>
            <a:endParaRPr lang="en-US">
              <a:solidFill>
                <a:srgbClr val="393939"/>
              </a:solidFill>
              <a:latin typeface="Ropa Sa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B5741-27B0-DCC7-7811-47E62F7A70C2}"/>
              </a:ext>
            </a:extLst>
          </p:cNvPr>
          <p:cNvSpPr txBox="1"/>
          <p:nvPr/>
        </p:nvSpPr>
        <p:spPr>
          <a:xfrm>
            <a:off x="1351038" y="1459487"/>
            <a:ext cx="4572000" cy="1200329"/>
          </a:xfrm>
          <a:prstGeom prst="rect">
            <a:avLst/>
          </a:prstGeom>
          <a:noFill/>
          <a:ln w="19050">
            <a:solidFill>
              <a:srgbClr val="21589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Facility Info</a:t>
            </a:r>
            <a:endParaRPr lang="en-US" b="1"/>
          </a:p>
          <a:p>
            <a:r>
              <a:rPr lang="en-US" b="1"/>
              <a:t>Distance to data center: </a:t>
            </a:r>
            <a:r>
              <a:rPr lang="en-US"/>
              <a:t>1.0 km</a:t>
            </a:r>
          </a:p>
          <a:p>
            <a:r>
              <a:rPr lang="en-US" b="1"/>
              <a:t>Data center output temperature</a:t>
            </a:r>
            <a:r>
              <a:rPr lang="en-US"/>
              <a:t>: 55°C  </a:t>
            </a:r>
          </a:p>
          <a:p>
            <a:r>
              <a:rPr lang="en-US" b="1"/>
              <a:t>Facility use temperature: </a:t>
            </a:r>
            <a:r>
              <a:rPr lang="en-US"/>
              <a:t>55°C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9F38D-CB85-BCB0-8D8C-4563393C986B}"/>
              </a:ext>
            </a:extLst>
          </p:cNvPr>
          <p:cNvSpPr txBox="1"/>
          <p:nvPr/>
        </p:nvSpPr>
        <p:spPr>
          <a:xfrm>
            <a:off x="6031154" y="1467926"/>
            <a:ext cx="5158892" cy="1200329"/>
          </a:xfrm>
          <a:prstGeom prst="rect">
            <a:avLst/>
          </a:prstGeom>
          <a:noFill/>
          <a:ln w="19050">
            <a:solidFill>
              <a:srgbClr val="21589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Financials</a:t>
            </a:r>
            <a:endParaRPr lang="en-US" b="1"/>
          </a:p>
          <a:p>
            <a:r>
              <a:rPr lang="en-US" b="1"/>
              <a:t>CAPEX:</a:t>
            </a:r>
            <a:r>
              <a:rPr lang="en-US"/>
              <a:t> very low due to use of low-temp heat</a:t>
            </a:r>
          </a:p>
          <a:p>
            <a:r>
              <a:rPr lang="en-US" b="1"/>
              <a:t>Payback period</a:t>
            </a:r>
            <a:r>
              <a:rPr lang="en-US"/>
              <a:t>: N/A</a:t>
            </a:r>
          </a:p>
          <a:p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09432-90B5-19F7-0570-2EE58C850D6B}"/>
              </a:ext>
            </a:extLst>
          </p:cNvPr>
          <p:cNvSpPr txBox="1"/>
          <p:nvPr/>
        </p:nvSpPr>
        <p:spPr>
          <a:xfrm>
            <a:off x="1351038" y="3817659"/>
            <a:ext cx="9839006" cy="2308324"/>
          </a:xfrm>
          <a:prstGeom prst="rect">
            <a:avLst/>
          </a:prstGeom>
          <a:noFill/>
          <a:ln w="19050">
            <a:solidFill>
              <a:srgbClr val="0195C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Key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center heat is supplied to nearby greenhouses.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optimal temperature is a blend of waste streams to achieve 55°C, avoiding the need for heat pumps and preventing wasteful use of high-grade heat.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business case here is driven less by direct profit and more about sustainability, community relations, and securing building permits for future expansion.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Costs are minimal due to the use of low-temp heat, which avoids the need for heat pumps and complex offtaker routings.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D9FDD6-1154-94CF-148F-15ED47F26174}"/>
              </a:ext>
            </a:extLst>
          </p:cNvPr>
          <p:cNvSpPr txBox="1"/>
          <p:nvPr/>
        </p:nvSpPr>
        <p:spPr>
          <a:xfrm>
            <a:off x="1351038" y="2812409"/>
            <a:ext cx="9839006" cy="923330"/>
          </a:xfrm>
          <a:prstGeom prst="rect">
            <a:avLst/>
          </a:prstGeom>
          <a:noFill/>
          <a:ln w="19050">
            <a:solidFill>
              <a:srgbClr val="6BC06E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Subsidies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b="1"/>
              <a:t>SDE++ subsidy</a:t>
            </a:r>
            <a:r>
              <a:rPr lang="en-US"/>
              <a:t> is a significant opportunity, offering up to €400 / ton CO₂ for waste heat projects.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995063-3491-AADE-651D-523D62E7E53A}"/>
              </a:ext>
            </a:extLst>
          </p:cNvPr>
          <p:cNvSpPr/>
          <p:nvPr/>
        </p:nvSpPr>
        <p:spPr>
          <a:xfrm>
            <a:off x="10102112" y="406567"/>
            <a:ext cx="2088277" cy="2369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Ropa Sans" panose="00000500000000000000" pitchFamily="2" charset="0"/>
              </a:rPr>
              <a:t>Business Case Analysis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6861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679C-DF5C-4C79-D8E6-007FC8213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01C3ED-67D5-B799-6E0A-C611061D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13D541-472D-566C-3AD0-F3B337717D1A}"/>
              </a:ext>
            </a:extLst>
          </p:cNvPr>
          <p:cNvSpPr/>
          <p:nvPr/>
        </p:nvSpPr>
        <p:spPr>
          <a:xfrm>
            <a:off x="377992" y="371002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AF486CE-C388-906F-878E-FDE46CB04E22}"/>
              </a:ext>
            </a:extLst>
          </p:cNvPr>
          <p:cNvSpPr txBox="1">
            <a:spLocks/>
          </p:cNvSpPr>
          <p:nvPr/>
        </p:nvSpPr>
        <p:spPr>
          <a:xfrm>
            <a:off x="10561675" y="337673"/>
            <a:ext cx="1619437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chemeClr val="bg1"/>
                </a:solidFill>
                <a:latin typeface="Ropa Sans" panose="00000500000000000000" pitchFamily="2" charset="0"/>
              </a:rPr>
              <a:t>Case Studies</a:t>
            </a:r>
            <a:endParaRPr lang="en-US" sz="12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B549BF-A5A0-FB57-1629-FF6C4EB0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15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8762D0-1E5B-4D43-BA11-052BF0AAD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9207" y="531576"/>
            <a:ext cx="10948909" cy="1039448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rgbClr val="215894"/>
                </a:solidFill>
                <a:latin typeface="Ropa Sans" panose="00000500000000000000" pitchFamily="2" charset="0"/>
              </a:rPr>
              <a:t>Spain (Zaragoza)</a:t>
            </a:r>
          </a:p>
          <a:p>
            <a:pPr algn="l"/>
            <a:r>
              <a:rPr lang="en-US">
                <a:solidFill>
                  <a:srgbClr val="393939"/>
                </a:solidFill>
                <a:latin typeface="Ropa Sans" panose="00000500000000000000" pitchFamily="2" charset="0"/>
              </a:rPr>
              <a:t>F&amp;B Facility: </a:t>
            </a:r>
            <a:r>
              <a:rPr lang="en-US"/>
              <a:t>La </a:t>
            </a:r>
            <a:r>
              <a:rPr lang="en-US" err="1"/>
              <a:t>Zaragozana</a:t>
            </a:r>
            <a:r>
              <a:rPr lang="en-US"/>
              <a:t> (Brewery)</a:t>
            </a:r>
            <a:endParaRPr lang="en-US">
              <a:solidFill>
                <a:srgbClr val="393939"/>
              </a:solidFill>
              <a:latin typeface="Ropa Sa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B6E78-0019-B524-3D94-006F0CF760A8}"/>
              </a:ext>
            </a:extLst>
          </p:cNvPr>
          <p:cNvSpPr txBox="1"/>
          <p:nvPr/>
        </p:nvSpPr>
        <p:spPr>
          <a:xfrm>
            <a:off x="1699206" y="1826242"/>
            <a:ext cx="4527973" cy="1200329"/>
          </a:xfrm>
          <a:prstGeom prst="rect">
            <a:avLst/>
          </a:prstGeom>
          <a:noFill/>
          <a:ln w="19050">
            <a:solidFill>
              <a:srgbClr val="21589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Facility Info</a:t>
            </a:r>
            <a:endParaRPr lang="en-US" b="1"/>
          </a:p>
          <a:p>
            <a:r>
              <a:rPr lang="en-US" b="1"/>
              <a:t>Distance to data center: </a:t>
            </a:r>
            <a:r>
              <a:rPr lang="en-US"/>
              <a:t>3.0 km</a:t>
            </a:r>
          </a:p>
          <a:p>
            <a:r>
              <a:rPr lang="en-US" b="1"/>
              <a:t>Data center output temperature</a:t>
            </a:r>
            <a:r>
              <a:rPr lang="en-US"/>
              <a:t>: 30°C  </a:t>
            </a:r>
          </a:p>
          <a:p>
            <a:r>
              <a:rPr lang="en-US" b="1"/>
              <a:t>Facility use temperature: </a:t>
            </a:r>
            <a:r>
              <a:rPr lang="en-US"/>
              <a:t>80°C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3F4CD-1021-4930-3B86-26A6DD974676}"/>
              </a:ext>
            </a:extLst>
          </p:cNvPr>
          <p:cNvSpPr txBox="1"/>
          <p:nvPr/>
        </p:nvSpPr>
        <p:spPr>
          <a:xfrm>
            <a:off x="6423949" y="1826242"/>
            <a:ext cx="4060558" cy="1200329"/>
          </a:xfrm>
          <a:prstGeom prst="rect">
            <a:avLst/>
          </a:prstGeom>
          <a:noFill/>
          <a:ln w="19050">
            <a:solidFill>
              <a:srgbClr val="21589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Financials</a:t>
            </a:r>
            <a:endParaRPr lang="en-US" b="1"/>
          </a:p>
          <a:p>
            <a:r>
              <a:rPr lang="en-US" b="1"/>
              <a:t>CAPEX (including subsidy): </a:t>
            </a:r>
            <a:r>
              <a:rPr lang="en-US"/>
              <a:t>€5.6M </a:t>
            </a:r>
          </a:p>
          <a:p>
            <a:r>
              <a:rPr lang="en-US" b="1"/>
              <a:t>Payback period</a:t>
            </a:r>
            <a:r>
              <a:rPr lang="en-US"/>
              <a:t>: 3.6 years</a:t>
            </a:r>
          </a:p>
          <a:p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27F36-4C81-E4A2-905F-896532AAA04A}"/>
              </a:ext>
            </a:extLst>
          </p:cNvPr>
          <p:cNvSpPr txBox="1"/>
          <p:nvPr/>
        </p:nvSpPr>
        <p:spPr>
          <a:xfrm>
            <a:off x="1699206" y="4105023"/>
            <a:ext cx="8785300" cy="1754326"/>
          </a:xfrm>
          <a:prstGeom prst="rect">
            <a:avLst/>
          </a:prstGeom>
          <a:noFill/>
          <a:ln w="19050">
            <a:solidFill>
              <a:srgbClr val="0195C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Key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Zaragoza is an emerging data center hub with a strong F&amp;B sector.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Partnering with an iconic, recognizable brand like La </a:t>
            </a:r>
            <a:r>
              <a:rPr lang="en-US" err="1"/>
              <a:t>Zaragozana</a:t>
            </a:r>
            <a:r>
              <a:rPr lang="en-US"/>
              <a:t> offers significant public relations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is a promising future opportunity with the planned CLAVE agri-food tech zone and the massive Costa Group meat complex.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592A7-3BA6-B0F8-56DD-8B0D3ED49071}"/>
              </a:ext>
            </a:extLst>
          </p:cNvPr>
          <p:cNvSpPr txBox="1"/>
          <p:nvPr/>
        </p:nvSpPr>
        <p:spPr>
          <a:xfrm>
            <a:off x="1699206" y="3104132"/>
            <a:ext cx="8785300" cy="923330"/>
          </a:xfrm>
          <a:prstGeom prst="rect">
            <a:avLst/>
          </a:prstGeom>
          <a:noFill/>
          <a:ln w="19050">
            <a:solidFill>
              <a:srgbClr val="6BC06E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Subsidies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b="1"/>
              <a:t>IDAE </a:t>
            </a:r>
            <a:r>
              <a:rPr lang="en-US"/>
              <a:t>provides CAPEX subsidies of up to 50% for large-scale industrial heat pumps (35% for the pump, 15% for installation).</a:t>
            </a:r>
          </a:p>
        </p:txBody>
      </p:sp>
      <p:pic>
        <p:nvPicPr>
          <p:cNvPr id="8194" name="Picture 2" descr="11,100+ Spain Map Outline Stock Photos, Pictures &amp; Royalty-Free Images -  iStock | Mexico map">
            <a:extLst>
              <a:ext uri="{FF2B5EF4-FFF2-40B4-BE49-F238E27FC236}">
                <a16:creationId xmlns:a16="http://schemas.microsoft.com/office/drawing/2014/main" id="{49413CBA-FA86-88E9-ED81-B24E7BAAF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17" y="609959"/>
            <a:ext cx="1347683" cy="101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32ECAA-3E4B-3771-BE06-29478721429C}"/>
              </a:ext>
            </a:extLst>
          </p:cNvPr>
          <p:cNvSpPr/>
          <p:nvPr/>
        </p:nvSpPr>
        <p:spPr>
          <a:xfrm>
            <a:off x="10102112" y="406567"/>
            <a:ext cx="2088277" cy="2369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Ropa Sans" panose="00000500000000000000" pitchFamily="2" charset="0"/>
              </a:rPr>
              <a:t>Business Case Analysis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44868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C133-E86C-DF77-2FAB-C092347B5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89AD2FC9-622E-7621-D681-CE8DA897C900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627A9-8099-78F5-B5BF-D1E029680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FB56B7-C488-EB29-45AE-5DFF234304E7}"/>
              </a:ext>
            </a:extLst>
          </p:cNvPr>
          <p:cNvSpPr/>
          <p:nvPr/>
        </p:nvSpPr>
        <p:spPr>
          <a:xfrm>
            <a:off x="377992" y="371002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7F66FE9D-6911-A07E-9A26-90A4D8F8A5B6}"/>
              </a:ext>
            </a:extLst>
          </p:cNvPr>
          <p:cNvSpPr txBox="1">
            <a:spLocks/>
          </p:cNvSpPr>
          <p:nvPr/>
        </p:nvSpPr>
        <p:spPr>
          <a:xfrm>
            <a:off x="10561675" y="337673"/>
            <a:ext cx="1619437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chemeClr val="bg1"/>
                </a:solidFill>
                <a:latin typeface="Ropa Sans" panose="00000500000000000000" pitchFamily="2" charset="0"/>
              </a:rPr>
              <a:t>Case Studies</a:t>
            </a:r>
            <a:endParaRPr lang="en-US" sz="12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8C97692-5682-00B7-3741-BBB137FD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16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22633DA-4BC8-B660-AF0A-43ED9E6CF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9207" y="387330"/>
            <a:ext cx="10948909" cy="1039448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rgbClr val="215894"/>
                </a:solidFill>
                <a:latin typeface="Ropa Sans" panose="00000500000000000000" pitchFamily="2" charset="0"/>
              </a:rPr>
              <a:t>Sweden (</a:t>
            </a:r>
            <a:r>
              <a:rPr lang="en-US" sz="2800" err="1">
                <a:solidFill>
                  <a:srgbClr val="215894"/>
                </a:solidFill>
                <a:latin typeface="Ropa Sans" panose="00000500000000000000" pitchFamily="2" charset="0"/>
              </a:rPr>
              <a:t>Staffanstorp</a:t>
            </a:r>
            <a:r>
              <a:rPr lang="en-US" sz="2800">
                <a:solidFill>
                  <a:srgbClr val="215894"/>
                </a:solidFill>
                <a:latin typeface="Ropa Sans" panose="00000500000000000000" pitchFamily="2" charset="0"/>
              </a:rPr>
              <a:t>)</a:t>
            </a:r>
          </a:p>
          <a:p>
            <a:pPr algn="l"/>
            <a:r>
              <a:rPr lang="en-US">
                <a:solidFill>
                  <a:srgbClr val="393939"/>
                </a:solidFill>
                <a:latin typeface="Ropa Sans" panose="00000500000000000000" pitchFamily="2" charset="0"/>
              </a:rPr>
              <a:t>F&amp;B Facility: </a:t>
            </a:r>
            <a:r>
              <a:rPr lang="en-US"/>
              <a:t>Oatly (Oat Milk Production)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DBC2E-CBFB-E484-576F-EA974687F27A}"/>
              </a:ext>
            </a:extLst>
          </p:cNvPr>
          <p:cNvSpPr txBox="1"/>
          <p:nvPr/>
        </p:nvSpPr>
        <p:spPr>
          <a:xfrm>
            <a:off x="1810420" y="1504545"/>
            <a:ext cx="4659828" cy="1200329"/>
          </a:xfrm>
          <a:prstGeom prst="rect">
            <a:avLst/>
          </a:prstGeom>
          <a:noFill/>
          <a:ln w="19050">
            <a:solidFill>
              <a:srgbClr val="21589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Facility Info</a:t>
            </a:r>
            <a:endParaRPr lang="en-US" b="1"/>
          </a:p>
          <a:p>
            <a:r>
              <a:rPr lang="en-US" b="1"/>
              <a:t>Distance to data center: </a:t>
            </a:r>
            <a:r>
              <a:rPr lang="en-US"/>
              <a:t>30 km</a:t>
            </a:r>
          </a:p>
          <a:p>
            <a:r>
              <a:rPr lang="en-US" b="1"/>
              <a:t>Data center output temperature</a:t>
            </a:r>
            <a:r>
              <a:rPr lang="en-US"/>
              <a:t>: 30°C  </a:t>
            </a:r>
          </a:p>
          <a:p>
            <a:r>
              <a:rPr lang="en-US" b="1"/>
              <a:t>Facility use temperature: </a:t>
            </a:r>
            <a:r>
              <a:rPr lang="en-US"/>
              <a:t>80°C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7584A-AF98-25C7-2715-A2E478548311}"/>
              </a:ext>
            </a:extLst>
          </p:cNvPr>
          <p:cNvSpPr txBox="1"/>
          <p:nvPr/>
        </p:nvSpPr>
        <p:spPr>
          <a:xfrm>
            <a:off x="6623706" y="1504545"/>
            <a:ext cx="3860800" cy="1200329"/>
          </a:xfrm>
          <a:prstGeom prst="rect">
            <a:avLst/>
          </a:prstGeom>
          <a:noFill/>
          <a:ln w="19050">
            <a:solidFill>
              <a:srgbClr val="21589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Financials</a:t>
            </a:r>
            <a:endParaRPr lang="en-US" b="1"/>
          </a:p>
          <a:p>
            <a:r>
              <a:rPr lang="en-US" b="1"/>
              <a:t>CAPEX (not including subsidies): </a:t>
            </a:r>
            <a:r>
              <a:rPr lang="en-US"/>
              <a:t>€19M</a:t>
            </a:r>
          </a:p>
          <a:p>
            <a:r>
              <a:rPr lang="en-US" b="1"/>
              <a:t>Payback period</a:t>
            </a:r>
            <a:r>
              <a:rPr lang="en-US"/>
              <a:t>: N/A</a:t>
            </a:r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82FC3-F403-CE72-51D0-CE170526F792}"/>
              </a:ext>
            </a:extLst>
          </p:cNvPr>
          <p:cNvSpPr txBox="1"/>
          <p:nvPr/>
        </p:nvSpPr>
        <p:spPr>
          <a:xfrm>
            <a:off x="1810419" y="3887763"/>
            <a:ext cx="8674087" cy="2031325"/>
          </a:xfrm>
          <a:prstGeom prst="rect">
            <a:avLst/>
          </a:prstGeom>
          <a:noFill/>
          <a:ln w="19050">
            <a:solidFill>
              <a:srgbClr val="0195C4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Key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extremely long distance (30 km) pushes the boundaries of what is typically considered for heat reuse. (Other F&amp;B industries are nearer.)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partnership with a highly sustainability-focused global brand aligns with with Microsoft's CSR goals.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Because Sweden already uses waste heat, biofuels, and electricity for their heat needs, this case assumes data center heat would not offset gas use.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49CED-8D54-1EFF-F15B-CE14928502AE}"/>
              </a:ext>
            </a:extLst>
          </p:cNvPr>
          <p:cNvSpPr txBox="1"/>
          <p:nvPr/>
        </p:nvSpPr>
        <p:spPr>
          <a:xfrm>
            <a:off x="1810419" y="2831612"/>
            <a:ext cx="8674088" cy="923330"/>
          </a:xfrm>
          <a:prstGeom prst="rect">
            <a:avLst/>
          </a:prstGeom>
          <a:noFill/>
          <a:ln w="19050">
            <a:solidFill>
              <a:srgbClr val="6BC06E"/>
            </a:solidFill>
          </a:ln>
        </p:spPr>
        <p:txBody>
          <a:bodyPr wrap="square" rtlCol="0">
            <a:spAutoFit/>
          </a:bodyPr>
          <a:lstStyle/>
          <a:p>
            <a:r>
              <a:rPr lang="en-US" i="1"/>
              <a:t>Subsidies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CAPEX support is available from the </a:t>
            </a:r>
            <a:r>
              <a:rPr lang="en-US" b="1"/>
              <a:t>Swedish Energy Agency </a:t>
            </a:r>
            <a:r>
              <a:rPr lang="en-US"/>
              <a:t>and</a:t>
            </a:r>
            <a:r>
              <a:rPr lang="en-US" b="1"/>
              <a:t> EU programs</a:t>
            </a:r>
            <a:r>
              <a:rPr lang="en-US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OPEX, EU ETS applies for large-scale DC.</a:t>
            </a:r>
          </a:p>
        </p:txBody>
      </p:sp>
      <p:pic>
        <p:nvPicPr>
          <p:cNvPr id="10242" name="Picture 2" descr="Sweden - solid black outline border map country Vector Image">
            <a:extLst>
              <a:ext uri="{FF2B5EF4-FFF2-40B4-BE49-F238E27FC236}">
                <a16:creationId xmlns:a16="http://schemas.microsoft.com/office/drawing/2014/main" id="{A88E49E2-D750-ECE7-A406-93AA604B5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9"/>
          <a:stretch>
            <a:fillRect/>
          </a:stretch>
        </p:blipFill>
        <p:spPr bwMode="auto">
          <a:xfrm>
            <a:off x="487569" y="618556"/>
            <a:ext cx="1102061" cy="107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9BB5D1-9F31-A4FF-1C3D-8977F1214496}"/>
              </a:ext>
            </a:extLst>
          </p:cNvPr>
          <p:cNvSpPr/>
          <p:nvPr/>
        </p:nvSpPr>
        <p:spPr>
          <a:xfrm>
            <a:off x="10102112" y="406567"/>
            <a:ext cx="2088277" cy="2369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Ropa Sans" panose="00000500000000000000" pitchFamily="2" charset="0"/>
              </a:rPr>
              <a:t>Business Case Analysis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6475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E720F-4887-66A1-4A1B-501EC91B2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C23D88-A0CA-FB87-CD17-C4D7B639B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6983E8-E82F-7C23-0BF8-17EF2A24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08F28D-6591-5EAF-2337-2F2143F08516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7" name="Picture 6" descr="A close-up of a server&#10;&#10;AI-generated content may be incorrect.">
            <a:extLst>
              <a:ext uri="{FF2B5EF4-FFF2-40B4-BE49-F238E27FC236}">
                <a16:creationId xmlns:a16="http://schemas.microsoft.com/office/drawing/2014/main" id="{41FE0D0B-46ED-6DA0-BF95-032DD728B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/>
          <a:stretch/>
        </p:blipFill>
        <p:spPr>
          <a:xfrm>
            <a:off x="-3402" y="1"/>
            <a:ext cx="2936083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D24DE6-AF4B-0BCE-A374-C4A670F325AC}"/>
              </a:ext>
            </a:extLst>
          </p:cNvPr>
          <p:cNvSpPr/>
          <p:nvPr/>
        </p:nvSpPr>
        <p:spPr>
          <a:xfrm>
            <a:off x="10887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9EB25D-3D23-AE56-5656-909DBDD56998}"/>
              </a:ext>
            </a:extLst>
          </p:cNvPr>
          <p:cNvSpPr/>
          <p:nvPr/>
        </p:nvSpPr>
        <p:spPr>
          <a:xfrm>
            <a:off x="377993" y="371002"/>
            <a:ext cx="2595592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D2ED2C-D185-4AED-DB51-CA6B13A97876}"/>
              </a:ext>
            </a:extLst>
          </p:cNvPr>
          <p:cNvSpPr txBox="1">
            <a:spLocks/>
          </p:cNvSpPr>
          <p:nvPr/>
        </p:nvSpPr>
        <p:spPr>
          <a:xfrm>
            <a:off x="3340691" y="2137202"/>
            <a:ext cx="7184721" cy="60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696D75"/>
                </a:solidFill>
                <a:latin typeface="Ropa Sans" panose="00000500000000000000" pitchFamily="2" charset="0"/>
              </a:rPr>
              <a:t>Interview Takeaways: </a:t>
            </a:r>
            <a:r>
              <a:rPr lang="en-US" sz="2800">
                <a:solidFill>
                  <a:srgbClr val="00B0F0"/>
                </a:solidFill>
                <a:latin typeface="Ropa Sans" panose="00000500000000000000" pitchFamily="2" charset="0"/>
              </a:rPr>
              <a:t>Heat Compatibility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AED1C8-4B62-1B88-0AA4-8A4263869185}"/>
              </a:ext>
            </a:extLst>
          </p:cNvPr>
          <p:cNvSpPr txBox="1">
            <a:spLocks/>
          </p:cNvSpPr>
          <p:nvPr/>
        </p:nvSpPr>
        <p:spPr>
          <a:xfrm>
            <a:off x="3441430" y="2649523"/>
            <a:ext cx="7784755" cy="227031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Ropa Sans"/>
              </a:rPr>
              <a:t>All companies interviewed had at least some heat needs in the optimal 60-100 degree Celsius range for a waste heat partnership. The most common applications include: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latin typeface="Ropa Sans"/>
              </a:rPr>
              <a:t>Cleaning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latin typeface="Ropa Sans"/>
              </a:rPr>
              <a:t>Process heating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latin typeface="Ropa Sans"/>
              </a:rPr>
              <a:t>Pasteurization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latin typeface="Ropa Sans"/>
              </a:rPr>
              <a:t>Feeding water in an existing loop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latin typeface="Ropa Sans" panose="00000500000000000000" pitchFamily="2" charset="0"/>
            </a:endParaRPr>
          </a:p>
          <a:p>
            <a:pPr algn="l"/>
            <a:endParaRPr lang="en-US" sz="2000">
              <a:latin typeface="Ropa Sa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latin typeface="Ropa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A7E8BA-73AE-4FBF-F902-B5DFB37DECA6}"/>
              </a:ext>
            </a:extLst>
          </p:cNvPr>
          <p:cNvSpPr/>
          <p:nvPr/>
        </p:nvSpPr>
        <p:spPr>
          <a:xfrm>
            <a:off x="10337006" y="279906"/>
            <a:ext cx="1854994" cy="2496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Ropa Sans" panose="00000500000000000000" pitchFamily="2" charset="0"/>
              </a:rPr>
              <a:t>F&amp;B Interviews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A76B4B5-FC1B-E9F0-44F2-3E19FE57BB69}"/>
              </a:ext>
            </a:extLst>
          </p:cNvPr>
          <p:cNvSpPr txBox="1">
            <a:spLocks/>
          </p:cNvSpPr>
          <p:nvPr/>
        </p:nvSpPr>
        <p:spPr>
          <a:xfrm>
            <a:off x="3340691" y="1053117"/>
            <a:ext cx="8113848" cy="60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1">
                <a:solidFill>
                  <a:srgbClr val="696D75"/>
                </a:solidFill>
                <a:latin typeface="Ropa Sans" panose="00000500000000000000" pitchFamily="2" charset="0"/>
              </a:rPr>
              <a:t>DGA interviewed seven leading F&amp;B companies. Takeaways cover heat compatibility, technical readiness, financial considerations, and interest in pursuing projects.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81B56-1336-F08B-4C01-4EB407DA6323}"/>
              </a:ext>
            </a:extLst>
          </p:cNvPr>
          <p:cNvSpPr txBox="1">
            <a:spLocks/>
          </p:cNvSpPr>
          <p:nvPr/>
        </p:nvSpPr>
        <p:spPr>
          <a:xfrm>
            <a:off x="3340691" y="448113"/>
            <a:ext cx="7184721" cy="60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696D75"/>
                </a:solidFill>
                <a:latin typeface="Ropa Sans" panose="00000500000000000000" pitchFamily="2" charset="0"/>
              </a:rPr>
              <a:t>F&amp;B Offtaker Interview Takeaways</a:t>
            </a:r>
            <a:endParaRPr lang="en-US" sz="2800">
              <a:solidFill>
                <a:srgbClr val="00B0F0"/>
              </a:solidFill>
              <a:latin typeface="Ropa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06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06DC0-8465-7FE5-3021-DD3983DE3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A7198B-D1C6-4B86-104D-BF57FAE547CB}"/>
              </a:ext>
            </a:extLst>
          </p:cNvPr>
          <p:cNvSpPr/>
          <p:nvPr/>
        </p:nvSpPr>
        <p:spPr>
          <a:xfrm>
            <a:off x="377992" y="3789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432EB3-A7A5-264B-D74B-ECCDDB6A263D}"/>
              </a:ext>
            </a:extLst>
          </p:cNvPr>
          <p:cNvSpPr/>
          <p:nvPr/>
        </p:nvSpPr>
        <p:spPr>
          <a:xfrm>
            <a:off x="530392" y="5313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DDFC90-F75A-DABA-4A76-F93410F09A51}"/>
              </a:ext>
            </a:extLst>
          </p:cNvPr>
          <p:cNvSpPr/>
          <p:nvPr/>
        </p:nvSpPr>
        <p:spPr>
          <a:xfrm>
            <a:off x="10335395" y="406567"/>
            <a:ext cx="1854994" cy="2496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Ropa Sans" panose="00000500000000000000" pitchFamily="2" charset="0"/>
              </a:rPr>
              <a:t>F&amp;B Interviews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CFED57-4646-2307-0258-3A44DE6B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C510F9E-7962-13F9-8F10-500BCE1A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18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5C22-952D-6C9C-05B9-29A3F5798CDA}"/>
              </a:ext>
            </a:extLst>
          </p:cNvPr>
          <p:cNvSpPr txBox="1">
            <a:spLocks/>
          </p:cNvSpPr>
          <p:nvPr/>
        </p:nvSpPr>
        <p:spPr>
          <a:xfrm>
            <a:off x="530392" y="348606"/>
            <a:ext cx="7794172" cy="618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0AB6EB"/>
                </a:solidFill>
                <a:latin typeface="Ropa Sans" panose="00000500000000000000" pitchFamily="2" charset="0"/>
              </a:rPr>
              <a:t>Overview of Interviewed Companies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F5726D-E3CA-E851-676F-E839AF201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711396"/>
              </p:ext>
            </p:extLst>
          </p:nvPr>
        </p:nvGraphicFramePr>
        <p:xfrm>
          <a:off x="530392" y="1084611"/>
          <a:ext cx="10798849" cy="4573467"/>
        </p:xfrm>
        <a:graphic>
          <a:graphicData uri="http://schemas.openxmlformats.org/drawingml/2006/table">
            <a:tbl>
              <a:tblPr firstRow="1" firstCol="1" bandRow="1"/>
              <a:tblGrid>
                <a:gridCol w="1182294">
                  <a:extLst>
                    <a:ext uri="{9D8B030D-6E8A-4147-A177-3AD203B41FA5}">
                      <a16:colId xmlns:a16="http://schemas.microsoft.com/office/drawing/2014/main" val="1880869183"/>
                    </a:ext>
                  </a:extLst>
                </a:gridCol>
                <a:gridCol w="3207657">
                  <a:extLst>
                    <a:ext uri="{9D8B030D-6E8A-4147-A177-3AD203B41FA5}">
                      <a16:colId xmlns:a16="http://schemas.microsoft.com/office/drawing/2014/main" val="13587368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388964297"/>
                    </a:ext>
                  </a:extLst>
                </a:gridCol>
                <a:gridCol w="4086612">
                  <a:extLst>
                    <a:ext uri="{9D8B030D-6E8A-4147-A177-3AD203B41FA5}">
                      <a16:colId xmlns:a16="http://schemas.microsoft.com/office/drawing/2014/main" val="2057686768"/>
                    </a:ext>
                  </a:extLst>
                </a:gridCol>
              </a:tblGrid>
              <a:tr h="22389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Company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Temperature Needs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Heat Range Demand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Geographic Spread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110611"/>
                  </a:ext>
                </a:extLst>
              </a:tr>
              <a:tr h="51676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Company 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60-100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for most processes (including industrial hot water); 80-130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for some higher temperature food processes like drying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1.2 TWh/year, with 60% from thermal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35 facilities throughout the EU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487139"/>
                  </a:ext>
                </a:extLst>
              </a:tr>
              <a:tr h="51676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Company B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 “large need” for “low-temperature heat,” below 93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at protein sites as well as higher 93-149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uses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Up to 300 MW thermal load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Netherlands, Germany, France, Italy, Spain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957535"/>
                  </a:ext>
                </a:extLst>
              </a:tr>
              <a:tr h="83243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Company C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60°C for pet food;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90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for human food;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up to 180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for drying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400,000-700,000 GJ of heat per ton/year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Germany (7), France (4), Netherlands (1), Italy (1)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39254"/>
                  </a:ext>
                </a:extLst>
              </a:tr>
              <a:tr h="5522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Company 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90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for beverage steam pasteurization;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200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for processes like frying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18-24 MW per facility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Portugal, Spain, Belgium, Poland, UK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849405"/>
                  </a:ext>
                </a:extLst>
              </a:tr>
              <a:tr h="85690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Company 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80-90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for process heat;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150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for frying;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150-175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for steaming canned foods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Moderate industrial scale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Czech Republic, France, Germany, Netherlands, Poland, UK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97282"/>
                  </a:ext>
                </a:extLst>
              </a:tr>
              <a:tr h="5522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Company 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60-80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for low heat;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150-200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for high heat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1,000-100,000 GJ per site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Geneva, Zurich, Netherlands, Spain, Italy, UK, 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71482"/>
                  </a:ext>
                </a:extLst>
              </a:tr>
              <a:tr h="4930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Company 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Can use 30-50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 heat for pre-heating water; 90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140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°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 for cleaning and processing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30-60 million kWh of natural gas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Sweden, Netherlands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92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45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BD221-C6FD-3564-3EEE-61270DDCC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28D8CB-E1C1-CAD5-BFE3-344BB1CB8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5B5114E-93C0-C856-0FA8-2554DEE3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89BA7A-81DE-2E1F-9599-65BF3AD82DC4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7" name="Picture 6" descr="A close-up of a server&#10;&#10;AI-generated content may be incorrect.">
            <a:extLst>
              <a:ext uri="{FF2B5EF4-FFF2-40B4-BE49-F238E27FC236}">
                <a16:creationId xmlns:a16="http://schemas.microsoft.com/office/drawing/2014/main" id="{05A7CDD3-20B2-C621-D22F-AB635173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/>
          <a:stretch/>
        </p:blipFill>
        <p:spPr>
          <a:xfrm>
            <a:off x="-3402" y="1"/>
            <a:ext cx="2936083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602487-80ED-4649-092B-08B6AE43D480}"/>
              </a:ext>
            </a:extLst>
          </p:cNvPr>
          <p:cNvSpPr/>
          <p:nvPr/>
        </p:nvSpPr>
        <p:spPr>
          <a:xfrm>
            <a:off x="10887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9441E-2BEE-F965-D96F-E86760055990}"/>
              </a:ext>
            </a:extLst>
          </p:cNvPr>
          <p:cNvSpPr/>
          <p:nvPr/>
        </p:nvSpPr>
        <p:spPr>
          <a:xfrm>
            <a:off x="377993" y="371002"/>
            <a:ext cx="2595592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744F3D-5C30-B10C-1F02-531723E892D4}"/>
              </a:ext>
            </a:extLst>
          </p:cNvPr>
          <p:cNvSpPr txBox="1">
            <a:spLocks/>
          </p:cNvSpPr>
          <p:nvPr/>
        </p:nvSpPr>
        <p:spPr>
          <a:xfrm>
            <a:off x="3299787" y="899240"/>
            <a:ext cx="6237785" cy="60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696D75"/>
                </a:solidFill>
                <a:latin typeface="Ropa Sans" panose="00000500000000000000" pitchFamily="2" charset="0"/>
              </a:rPr>
              <a:t>Interview Takeaways: </a:t>
            </a:r>
            <a:r>
              <a:rPr lang="en-US" sz="2800">
                <a:solidFill>
                  <a:srgbClr val="00B0F0"/>
                </a:solidFill>
                <a:latin typeface="Ropa Sans" panose="00000500000000000000" pitchFamily="2" charset="0"/>
              </a:rPr>
              <a:t>Technical Readiness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6A776DD-08D6-696E-67B1-C06132F8B07D}"/>
              </a:ext>
            </a:extLst>
          </p:cNvPr>
          <p:cNvSpPr txBox="1">
            <a:spLocks/>
          </p:cNvSpPr>
          <p:nvPr/>
        </p:nvSpPr>
        <p:spPr>
          <a:xfrm>
            <a:off x="3445627" y="1877510"/>
            <a:ext cx="7784755" cy="29683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latin typeface="Ropa Sans" panose="00000500000000000000" pitchFamily="2" charset="0"/>
              </a:rPr>
              <a:t>All seven interviewed companies are using at least one heat pump (full deployment or pilot).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latin typeface="Ropa Sans" panose="00000500000000000000" pitchFamily="2" charset="0"/>
              </a:rPr>
              <a:t>Company D said: the more energy you can bring into the system, the less work the heat pump has to do.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latin typeface="Ropa Sans" panose="00000500000000000000" pitchFamily="2" charset="0"/>
              </a:rPr>
              <a:t>Company F has established a cooling loop at some European sites.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latin typeface="Ropa Sans" panose="00000500000000000000" pitchFamily="2" charset="0"/>
              </a:rPr>
              <a:t>Company G has a “standard heat recovery” system that it builds into all new facilities, and it is exploring retrofits of older sites.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latin typeface="Ropa Sans" panose="00000500000000000000" pitchFamily="2" charset="0"/>
              </a:rPr>
              <a:t>Company E is accepting waste heat from two external partners.</a:t>
            </a:r>
          </a:p>
          <a:p>
            <a:pPr algn="l"/>
            <a:endParaRPr lang="en-US" sz="1800">
              <a:latin typeface="Ropa Sa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>
              <a:latin typeface="Ropa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39D2-E9BC-5EE3-8FA7-DC3C8AD9289B}"/>
              </a:ext>
            </a:extLst>
          </p:cNvPr>
          <p:cNvSpPr/>
          <p:nvPr/>
        </p:nvSpPr>
        <p:spPr>
          <a:xfrm>
            <a:off x="10337006" y="279906"/>
            <a:ext cx="1854994" cy="2496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Ropa Sans" panose="00000500000000000000" pitchFamily="2" charset="0"/>
              </a:rPr>
              <a:t>F&amp;B Interviews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A9478CB-6B28-BD10-6F25-2785287B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r="-1" b="84060"/>
          <a:stretch/>
        </p:blipFill>
        <p:spPr>
          <a:xfrm>
            <a:off x="0" y="373840"/>
            <a:ext cx="11787312" cy="131289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0D26E77-F5E3-4FA5-8862-5A29C40E3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086" y="1982767"/>
            <a:ext cx="7736682" cy="85261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>
                <a:solidFill>
                  <a:srgbClr val="393939"/>
                </a:solidFill>
                <a:latin typeface="Ropa Sans" panose="00000500000000000000" pitchFamily="2" charset="0"/>
              </a:rPr>
              <a:t>Table of Contents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2C9E173-940B-4958-ACA2-D00D6D7D7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1572" y="3001628"/>
            <a:ext cx="7736682" cy="288056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Project Takeaways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Refreshers on key project components:</a:t>
            </a:r>
          </a:p>
          <a:p>
            <a:pPr marL="685800" lvl="1" indent="-2286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Proximity Analysis</a:t>
            </a:r>
          </a:p>
          <a:p>
            <a:pPr marL="685800" lvl="1" indent="-2286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Business Case Analysis</a:t>
            </a:r>
          </a:p>
          <a:p>
            <a:pPr marL="685800" lvl="1" indent="-2286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Food &amp; Beverage Sector Interviews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Conclusions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Potential Next Steps</a:t>
            </a:r>
            <a:endParaRPr lang="en-US" sz="140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400">
              <a:solidFill>
                <a:srgbClr val="393939"/>
              </a:solidFill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ADA8BD-B926-1A99-9661-9BFFF40B3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ED642AD-8E1F-8005-E73B-8022B0E8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02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7EB5D-594D-6747-C2B7-68C1BE2A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F88BCB-5CD4-7C7C-5091-FA2A882F8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46F70F-4319-891C-78B4-237D1020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A0D03B-9C22-2A48-9B11-1E6B89216547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7" name="Picture 6" descr="A close-up of a server&#10;&#10;AI-generated content may be incorrect.">
            <a:extLst>
              <a:ext uri="{FF2B5EF4-FFF2-40B4-BE49-F238E27FC236}">
                <a16:creationId xmlns:a16="http://schemas.microsoft.com/office/drawing/2014/main" id="{D5B4C213-226A-371D-2CB8-BBBAD2709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/>
          <a:stretch/>
        </p:blipFill>
        <p:spPr>
          <a:xfrm>
            <a:off x="-3402" y="1"/>
            <a:ext cx="2936083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7CD618-DFDA-C351-A18C-7C4D46681C4C}"/>
              </a:ext>
            </a:extLst>
          </p:cNvPr>
          <p:cNvSpPr/>
          <p:nvPr/>
        </p:nvSpPr>
        <p:spPr>
          <a:xfrm>
            <a:off x="10887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49BEF4-8839-763B-8243-C404BACAB518}"/>
              </a:ext>
            </a:extLst>
          </p:cNvPr>
          <p:cNvSpPr/>
          <p:nvPr/>
        </p:nvSpPr>
        <p:spPr>
          <a:xfrm>
            <a:off x="377993" y="371002"/>
            <a:ext cx="2595592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468E301-6721-BBC2-26A0-562F2289BB38}"/>
              </a:ext>
            </a:extLst>
          </p:cNvPr>
          <p:cNvSpPr txBox="1">
            <a:spLocks/>
          </p:cNvSpPr>
          <p:nvPr/>
        </p:nvSpPr>
        <p:spPr>
          <a:xfrm>
            <a:off x="3299787" y="899240"/>
            <a:ext cx="7184721" cy="60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696D75"/>
                </a:solidFill>
                <a:latin typeface="Ropa Sans" panose="00000500000000000000" pitchFamily="2" charset="0"/>
              </a:rPr>
              <a:t>Interview Takeaways: </a:t>
            </a:r>
            <a:r>
              <a:rPr lang="en-US" sz="2800">
                <a:solidFill>
                  <a:srgbClr val="00B0F0"/>
                </a:solidFill>
                <a:latin typeface="Ropa Sans" panose="00000500000000000000" pitchFamily="2" charset="0"/>
              </a:rPr>
              <a:t>Financial Considerations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CCA6FD9-9E1C-4696-0570-C1BFE2931226}"/>
              </a:ext>
            </a:extLst>
          </p:cNvPr>
          <p:cNvSpPr txBox="1">
            <a:spLocks/>
          </p:cNvSpPr>
          <p:nvPr/>
        </p:nvSpPr>
        <p:spPr>
          <a:xfrm>
            <a:off x="3445627" y="1877510"/>
            <a:ext cx="7784755" cy="29683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Ropa Sans" panose="00000500000000000000" pitchFamily="2" charset="0"/>
              </a:rPr>
              <a:t>Most interviewed companies prefer a strict 2-3 payback period for capital projects, but more than one said timelines could be flexible for projects with climate benefits.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Ropa Sans" panose="00000500000000000000" pitchFamily="2" charset="0"/>
              </a:rPr>
              <a:t>Two companies expressed interest in utility/energy-as-a-service models.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Ropa Sans" panose="00000500000000000000" pitchFamily="2" charset="0"/>
              </a:rPr>
              <a:t>One company strongly expressed it would not want to pay a fee for the waste heat.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latin typeface="Ropa Sans" panose="00000500000000000000" pitchFamily="2" charset="0"/>
            </a:endParaRPr>
          </a:p>
          <a:p>
            <a:pPr algn="l"/>
            <a:endParaRPr lang="en-US" sz="2000">
              <a:latin typeface="Ropa Sa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latin typeface="Ropa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71C7F4-08CB-AA62-C5B7-7E55B85DD29D}"/>
              </a:ext>
            </a:extLst>
          </p:cNvPr>
          <p:cNvSpPr/>
          <p:nvPr/>
        </p:nvSpPr>
        <p:spPr>
          <a:xfrm>
            <a:off x="10337006" y="279906"/>
            <a:ext cx="1854994" cy="2496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Ropa Sans" panose="00000500000000000000" pitchFamily="2" charset="0"/>
              </a:rPr>
              <a:t>F&amp;B Interviews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88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B4961-0B39-BE2D-E14B-EF2AC3A47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298E7-0F6C-EDE3-AD21-AC4F13733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3DFCA2-A163-F8E0-0306-01CE011B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378769-9E6B-6C5D-FE22-2DF45FB92A5D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7" name="Picture 6" descr="A close-up of a server&#10;&#10;AI-generated content may be incorrect.">
            <a:extLst>
              <a:ext uri="{FF2B5EF4-FFF2-40B4-BE49-F238E27FC236}">
                <a16:creationId xmlns:a16="http://schemas.microsoft.com/office/drawing/2014/main" id="{C6A7586B-C64D-5658-9D6F-8BEAAC94A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/>
          <a:stretch/>
        </p:blipFill>
        <p:spPr>
          <a:xfrm>
            <a:off x="-3402" y="1"/>
            <a:ext cx="2936083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2840BC-155A-7D06-3A48-D9BE3E010178}"/>
              </a:ext>
            </a:extLst>
          </p:cNvPr>
          <p:cNvSpPr/>
          <p:nvPr/>
        </p:nvSpPr>
        <p:spPr>
          <a:xfrm>
            <a:off x="10887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65DA63-DA3A-3490-79A3-A62698D9FA5B}"/>
              </a:ext>
            </a:extLst>
          </p:cNvPr>
          <p:cNvSpPr/>
          <p:nvPr/>
        </p:nvSpPr>
        <p:spPr>
          <a:xfrm>
            <a:off x="377993" y="371002"/>
            <a:ext cx="2595592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4CB8D1D-EEE7-641E-DF09-C674E4A0A013}"/>
              </a:ext>
            </a:extLst>
          </p:cNvPr>
          <p:cNvSpPr txBox="1">
            <a:spLocks/>
          </p:cNvSpPr>
          <p:nvPr/>
        </p:nvSpPr>
        <p:spPr>
          <a:xfrm>
            <a:off x="3299787" y="594944"/>
            <a:ext cx="7184721" cy="60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696D75"/>
                </a:solidFill>
                <a:latin typeface="Ropa Sans" panose="00000500000000000000" pitchFamily="2" charset="0"/>
              </a:rPr>
              <a:t>Interview Takeaways: </a:t>
            </a:r>
            <a:r>
              <a:rPr lang="en-US" sz="2800">
                <a:solidFill>
                  <a:srgbClr val="00B0F0"/>
                </a:solidFill>
                <a:latin typeface="Ropa Sans" panose="00000500000000000000" pitchFamily="2" charset="0"/>
              </a:rPr>
              <a:t>Interest in Projects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5E8BC5B-31B5-5B33-900A-4F4F2120D83B}"/>
              </a:ext>
            </a:extLst>
          </p:cNvPr>
          <p:cNvSpPr txBox="1">
            <a:spLocks/>
          </p:cNvSpPr>
          <p:nvPr/>
        </p:nvSpPr>
        <p:spPr>
          <a:xfrm>
            <a:off x="3479748" y="1368507"/>
            <a:ext cx="7784755" cy="42657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Ropa Sans" panose="00000500000000000000" pitchFamily="2" charset="0"/>
              </a:rPr>
              <a:t>Overall, companies were very interested in waste heat possibilities: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Ropa Sans" panose="00000500000000000000" pitchFamily="2" charset="0"/>
              </a:rPr>
              <a:t>Company F: If there is a conveniently located data center, that is “definitely an interest to see if we can use this waste heat between neighbors.”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Ropa Sans" panose="00000500000000000000" pitchFamily="2" charset="0"/>
              </a:rPr>
              <a:t>Company B: Efficiency is “in our DNA”; looking for “dark horse” solutions like heat reuse which might make a big difference but aren’t widespread yet.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Ropa Sans" panose="00000500000000000000" pitchFamily="2" charset="0"/>
              </a:rPr>
              <a:t>Company D: Could either pursue a smaller proof-of-concept project or move directly to bigger project, depending on interest and feasibility.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>
                <a:latin typeface="Ropa Sans" panose="00000500000000000000" pitchFamily="2" charset="0"/>
              </a:rPr>
              <a:t>Two companies said a next step would be to sign NDAs with Microsoft and discuss further.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Ropa Sans" panose="00000500000000000000" pitchFamily="2" charset="0"/>
              </a:rPr>
              <a:t>Companies raised questions such as: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Ropa Sans" panose="00000500000000000000" pitchFamily="2" charset="0"/>
              </a:rPr>
              <a:t>Reliability of waste heat supply, i.e., would the company still need boilers as a backup?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Ropa Sans" panose="00000500000000000000" pitchFamily="2" charset="0"/>
              </a:rPr>
              <a:t>Expected payback period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Ropa Sans" panose="00000500000000000000" pitchFamily="2" charset="0"/>
              </a:rPr>
              <a:t>Would the heat itself be free?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Ropa Sans" panose="00000500000000000000" pitchFamily="2" charset="0"/>
              </a:rPr>
              <a:t>Water quality concerns</a:t>
            </a:r>
            <a:endParaRPr lang="en-US" sz="1600">
              <a:latin typeface="Ropa Sa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latin typeface="Ropa Sans" panose="00000500000000000000" pitchFamily="2" charset="0"/>
            </a:endParaRPr>
          </a:p>
          <a:p>
            <a:pPr algn="l"/>
            <a:endParaRPr lang="en-US" sz="2000">
              <a:latin typeface="Ropa Sa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latin typeface="Ropa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265F3-0DCC-23E8-BD83-E5329AB25623}"/>
              </a:ext>
            </a:extLst>
          </p:cNvPr>
          <p:cNvSpPr/>
          <p:nvPr/>
        </p:nvSpPr>
        <p:spPr>
          <a:xfrm>
            <a:off x="10337006" y="279906"/>
            <a:ext cx="1854994" cy="2496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Ropa Sans" panose="00000500000000000000" pitchFamily="2" charset="0"/>
              </a:rPr>
              <a:t>F&amp;B Interviews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76B2E8-093B-4F66-97D6-7E4049B95951}"/>
              </a:ext>
            </a:extLst>
          </p:cNvPr>
          <p:cNvSpPr/>
          <p:nvPr/>
        </p:nvSpPr>
        <p:spPr>
          <a:xfrm>
            <a:off x="404687" y="0"/>
            <a:ext cx="1624263" cy="2971800"/>
          </a:xfrm>
          <a:prstGeom prst="rect">
            <a:avLst/>
          </a:prstGeom>
          <a:solidFill>
            <a:srgbClr val="215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CC20EC1-ABCF-702C-E5EE-CEA8613C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r="-1" b="84060"/>
          <a:stretch/>
        </p:blipFill>
        <p:spPr>
          <a:xfrm>
            <a:off x="0" y="373840"/>
            <a:ext cx="11787312" cy="131289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5FED96A-DE11-4414-AB50-D5956D77A4EB}"/>
              </a:ext>
            </a:extLst>
          </p:cNvPr>
          <p:cNvSpPr/>
          <p:nvPr/>
        </p:nvSpPr>
        <p:spPr>
          <a:xfrm>
            <a:off x="404686" y="366386"/>
            <a:ext cx="1624263" cy="1327804"/>
          </a:xfrm>
          <a:prstGeom prst="rect">
            <a:avLst/>
          </a:prstGeom>
          <a:solidFill>
            <a:srgbClr val="215894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C3F0CDE-5A33-45EA-A5AA-7A024C1F17B8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spc="300">
                <a:solidFill>
                  <a:schemeClr val="bg1"/>
                </a:solidFill>
                <a:latin typeface="Ropa Sans" panose="00000500000000000000" pitchFamily="2" charset="0"/>
              </a:rPr>
              <a:t>03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9B2BB9-86CD-4290-8245-4F246864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E86627-E984-7F53-F124-8AA8491E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22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BC4C0A3-E512-3525-71E6-EE5F8E050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463" y="2229448"/>
            <a:ext cx="8225332" cy="326711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393939"/>
                </a:solidFill>
                <a:latin typeface="Ropa Sans" panose="00000500000000000000" pitchFamily="2" charset="0"/>
              </a:rPr>
              <a:t>Conclusions &amp; Potential Next Steps</a:t>
            </a:r>
          </a:p>
        </p:txBody>
      </p:sp>
    </p:spTree>
    <p:extLst>
      <p:ext uri="{BB962C8B-B14F-4D97-AF65-F5344CB8AC3E}">
        <p14:creationId xmlns:p14="http://schemas.microsoft.com/office/powerpoint/2010/main" val="1544191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55B2-D943-64F1-9700-5057EECF6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D9EF8A-D446-F083-DCF8-8369F0D8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7E9ABE-B795-A91E-9FB1-789E5C0C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9D3D3-47A5-570B-272B-E2D8C4EF0D9C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7" name="Picture 6" descr="A close-up of a server&#10;&#10;AI-generated content may be incorrect.">
            <a:extLst>
              <a:ext uri="{FF2B5EF4-FFF2-40B4-BE49-F238E27FC236}">
                <a16:creationId xmlns:a16="http://schemas.microsoft.com/office/drawing/2014/main" id="{552E57E4-1852-C84F-B4D7-16FCB702E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/>
          <a:stretch/>
        </p:blipFill>
        <p:spPr>
          <a:xfrm>
            <a:off x="-3402" y="1"/>
            <a:ext cx="2936083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576A7B-1B1C-F15E-52A3-F6EF58D55A0E}"/>
              </a:ext>
            </a:extLst>
          </p:cNvPr>
          <p:cNvSpPr/>
          <p:nvPr/>
        </p:nvSpPr>
        <p:spPr>
          <a:xfrm>
            <a:off x="10887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230083-E222-1ADE-8C5B-139754E696C9}"/>
              </a:ext>
            </a:extLst>
          </p:cNvPr>
          <p:cNvSpPr/>
          <p:nvPr/>
        </p:nvSpPr>
        <p:spPr>
          <a:xfrm>
            <a:off x="377993" y="371002"/>
            <a:ext cx="2595592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70BA16-4FFE-0B60-7902-CB98904E18FC}"/>
              </a:ext>
            </a:extLst>
          </p:cNvPr>
          <p:cNvSpPr/>
          <p:nvPr/>
        </p:nvSpPr>
        <p:spPr>
          <a:xfrm>
            <a:off x="10326119" y="337674"/>
            <a:ext cx="1854994" cy="249655"/>
          </a:xfrm>
          <a:prstGeom prst="rect">
            <a:avLst/>
          </a:prstGeom>
          <a:solidFill>
            <a:srgbClr val="215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5F379AE-7932-9D00-A5F7-D70B77D26270}"/>
              </a:ext>
            </a:extLst>
          </p:cNvPr>
          <p:cNvSpPr txBox="1">
            <a:spLocks/>
          </p:cNvSpPr>
          <p:nvPr/>
        </p:nvSpPr>
        <p:spPr>
          <a:xfrm>
            <a:off x="10352733" y="337673"/>
            <a:ext cx="1828379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chemeClr val="bg1"/>
                </a:solidFill>
                <a:latin typeface="Ropa Sans" panose="00000500000000000000" pitchFamily="2" charset="0"/>
              </a:rPr>
              <a:t>Conclusions &amp; Next Steps</a:t>
            </a:r>
            <a:endParaRPr lang="en-US" sz="12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19CE5A0-F61D-0FE8-4FEC-70B9DFA9D004}"/>
              </a:ext>
            </a:extLst>
          </p:cNvPr>
          <p:cNvSpPr txBox="1">
            <a:spLocks/>
          </p:cNvSpPr>
          <p:nvPr/>
        </p:nvSpPr>
        <p:spPr>
          <a:xfrm>
            <a:off x="3168237" y="587328"/>
            <a:ext cx="6237785" cy="60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215894"/>
                </a:solidFill>
                <a:latin typeface="Ropa Sans" panose="00000500000000000000" pitchFamily="2" charset="0"/>
              </a:rPr>
              <a:t>Conclusions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945FBB5-3FE3-1888-07DB-800288C0C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3477" y="1583929"/>
            <a:ext cx="7620323" cy="4050303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b="1">
                <a:latin typeface="Ropa Sans" panose="00000500000000000000" pitchFamily="2" charset="0"/>
              </a:rPr>
              <a:t>Several opportunities for waste heat reuse exist across Microsoft's European data center portfolio.</a:t>
            </a:r>
            <a:r>
              <a:rPr lang="en-US" altLang="en-US" sz="1800">
                <a:latin typeface="Ropa Sans" panose="00000500000000000000" pitchFamily="2" charset="0"/>
              </a:rPr>
              <a:t> A significant number of large-scale, industrial food and beverage manufacturers are located in close proximity to existing data centers.</a:t>
            </a:r>
            <a:endParaRPr lang="en-US" sz="1800">
              <a:latin typeface="Ropa Sa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b="1">
                <a:latin typeface="Ropa Sans" panose="00000500000000000000" pitchFamily="2" charset="0"/>
              </a:rPr>
              <a:t>The business case is strong for both Microsoft and heat offtakers.</a:t>
            </a:r>
            <a:r>
              <a:rPr lang="en-US" altLang="en-US" sz="1800">
                <a:latin typeface="Ropa Sans" panose="00000500000000000000" pitchFamily="2" charset="0"/>
              </a:rPr>
              <a:t> Reuse projects can rapidly payback for data centers (potentially under one year) and for F&amp;B partners (typically 2-5 years), which meets the investment criteria of many companies.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>
                <a:latin typeface="Ropa Sans" panose="00000500000000000000" pitchFamily="2" charset="0"/>
              </a:rPr>
              <a:t>Potential F&amp;B partners are enthusiastic, technically ready, and strategically aligned.</a:t>
            </a:r>
            <a:r>
              <a:rPr lang="en-US" sz="1800">
                <a:latin typeface="Ropa Sans" panose="00000500000000000000" pitchFamily="2" charset="0"/>
              </a:rPr>
              <a:t> Major F&amp;B companies confirmed are already deploying heat pumps, require heat in the optimal range for reuse, and are open to flexible payback periods for projects with climate benefits.</a:t>
            </a:r>
          </a:p>
        </p:txBody>
      </p:sp>
    </p:spTree>
    <p:extLst>
      <p:ext uri="{BB962C8B-B14F-4D97-AF65-F5344CB8AC3E}">
        <p14:creationId xmlns:p14="http://schemas.microsoft.com/office/powerpoint/2010/main" val="3093009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2F16E-5D52-5D15-5E56-BA95990E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203FEF-05A0-3403-2682-0A001D0B4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3E89029-7542-BCD7-5C0D-7DAA6954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327C1B-4159-667E-2B19-D639E309B96C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7" name="Picture 6" descr="A close-up of a server&#10;&#10;AI-generated content may be incorrect.">
            <a:extLst>
              <a:ext uri="{FF2B5EF4-FFF2-40B4-BE49-F238E27FC236}">
                <a16:creationId xmlns:a16="http://schemas.microsoft.com/office/drawing/2014/main" id="{15B201CE-AD76-84F7-2B9A-0C94F77C7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/>
          <a:stretch/>
        </p:blipFill>
        <p:spPr>
          <a:xfrm>
            <a:off x="-3402" y="1"/>
            <a:ext cx="2936083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6A1DF1-9951-D4BD-5660-1EB093A6D07C}"/>
              </a:ext>
            </a:extLst>
          </p:cNvPr>
          <p:cNvSpPr/>
          <p:nvPr/>
        </p:nvSpPr>
        <p:spPr>
          <a:xfrm>
            <a:off x="10887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611064-8DDE-78C1-46FF-4D869257B956}"/>
              </a:ext>
            </a:extLst>
          </p:cNvPr>
          <p:cNvSpPr/>
          <p:nvPr/>
        </p:nvSpPr>
        <p:spPr>
          <a:xfrm>
            <a:off x="377993" y="371002"/>
            <a:ext cx="2595592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8DBECF-A4B3-57BE-7AB0-98E0947D1C2D}"/>
              </a:ext>
            </a:extLst>
          </p:cNvPr>
          <p:cNvSpPr/>
          <p:nvPr/>
        </p:nvSpPr>
        <p:spPr>
          <a:xfrm>
            <a:off x="10326119" y="337674"/>
            <a:ext cx="1854994" cy="249655"/>
          </a:xfrm>
          <a:prstGeom prst="rect">
            <a:avLst/>
          </a:prstGeom>
          <a:solidFill>
            <a:srgbClr val="215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06C647D-F15F-68AA-1C23-7A63DA5CC8E7}"/>
              </a:ext>
            </a:extLst>
          </p:cNvPr>
          <p:cNvSpPr txBox="1">
            <a:spLocks/>
          </p:cNvSpPr>
          <p:nvPr/>
        </p:nvSpPr>
        <p:spPr>
          <a:xfrm>
            <a:off x="3168237" y="587328"/>
            <a:ext cx="6237785" cy="6085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215894"/>
                </a:solidFill>
                <a:latin typeface="Ropa Sans"/>
              </a:rPr>
              <a:t>Potential Next Steps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71AED6A-D632-4EA6-33E3-30C461DE6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0157" y="1477123"/>
            <a:ext cx="7829143" cy="4157109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Arial,Sans-Serif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Explore potential partnerships by: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sz="1600" b="1">
                <a:ea typeface="+mn-lt"/>
                <a:cs typeface="+mn-lt"/>
              </a:rPr>
              <a:t>Facilitating connections </a:t>
            </a:r>
            <a:r>
              <a:rPr lang="en-US" sz="1600">
                <a:ea typeface="+mn-lt"/>
                <a:cs typeface="+mn-lt"/>
              </a:rPr>
              <a:t>and discussions with potential partners from the Food &amp; Beverage interviews or the proximity analysis.</a:t>
            </a:r>
            <a:endParaRPr lang="en-US" sz="1600"/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sz="1600">
                <a:latin typeface="Ropa Sans"/>
              </a:rPr>
              <a:t>Outlining </a:t>
            </a:r>
            <a:r>
              <a:rPr lang="en-US" sz="1600" b="1">
                <a:latin typeface="Ropa Sans"/>
              </a:rPr>
              <a:t>partnership models </a:t>
            </a:r>
            <a:r>
              <a:rPr lang="en-US" sz="1600">
                <a:latin typeface="Ropa Sans"/>
              </a:rPr>
              <a:t>that would avoid Microsoft acting as a heat utility.</a:t>
            </a:r>
            <a:endParaRPr lang="en-US" sz="1600">
              <a:latin typeface="Ropa Sans" panose="00000500000000000000" pitchFamily="2" charset="0"/>
            </a:endParaRPr>
          </a:p>
          <a:p>
            <a:pPr marL="342900" indent="-342900" algn="l">
              <a:spcBef>
                <a:spcPts val="1600"/>
              </a:spcBef>
              <a:buChar char="•"/>
            </a:pPr>
            <a:r>
              <a:rPr lang="en-US" sz="2000">
                <a:latin typeface="Ropa Sans"/>
              </a:rPr>
              <a:t>Expand data center waste heat reuse analysis to include:</a:t>
            </a:r>
            <a:endParaRPr lang="en-US" sz="2000"/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sz="1600">
                <a:latin typeface="Ropa Sans"/>
              </a:rPr>
              <a:t>Additional heat offtaker sectors such as </a:t>
            </a:r>
            <a:r>
              <a:rPr lang="en-US" sz="1600" b="1">
                <a:latin typeface="Ropa Sans"/>
              </a:rPr>
              <a:t>pharmaceuticals or industrial facilities </a:t>
            </a:r>
            <a:r>
              <a:rPr lang="en-US" sz="1600">
                <a:latin typeface="Ropa Sans"/>
              </a:rPr>
              <a:t>using low temperature heat.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sz="1600">
                <a:latin typeface="Ropa Sans"/>
              </a:rPr>
              <a:t>Proximity analysis of facilities </a:t>
            </a:r>
            <a:r>
              <a:rPr lang="en-US" sz="1600" b="1">
                <a:latin typeface="Ropa Sans"/>
              </a:rPr>
              <a:t>within 30 km </a:t>
            </a:r>
            <a:r>
              <a:rPr lang="en-US" sz="1600">
                <a:latin typeface="Ropa Sans"/>
              </a:rPr>
              <a:t>of a Microsoft data center.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sz="1600">
                <a:latin typeface="Ropa Sans"/>
              </a:rPr>
              <a:t>Geographies </a:t>
            </a:r>
            <a:r>
              <a:rPr lang="en-US" sz="1600" b="1">
                <a:latin typeface="Ropa Sans"/>
              </a:rPr>
              <a:t>outside of Europe</a:t>
            </a:r>
            <a:r>
              <a:rPr lang="en-US" sz="1600">
                <a:latin typeface="Ropa Sans"/>
              </a:rPr>
              <a:t>.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sz="1600">
                <a:latin typeface="Ropa Sans"/>
              </a:rPr>
              <a:t>Exploration of the potential </a:t>
            </a:r>
            <a:r>
              <a:rPr lang="en-US" sz="1600" b="1">
                <a:latin typeface="Ropa Sans"/>
              </a:rPr>
              <a:t>heat supply and demand loads </a:t>
            </a:r>
            <a:r>
              <a:rPr lang="en-US" sz="1600">
                <a:latin typeface="Ropa Sans"/>
              </a:rPr>
              <a:t>in certain hubs or regions.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sz="1600">
                <a:latin typeface="Ropa Sans"/>
              </a:rPr>
              <a:t>Payback period estimates at a </a:t>
            </a:r>
            <a:r>
              <a:rPr lang="en-US" sz="1600" b="1">
                <a:latin typeface="Ropa Sans"/>
              </a:rPr>
              <a:t>range of temperatures</a:t>
            </a:r>
            <a:r>
              <a:rPr lang="en-US" sz="1600">
                <a:latin typeface="Ropa Sans"/>
              </a:rPr>
              <a:t>, such as 45 deg C.</a:t>
            </a:r>
            <a:endParaRPr lang="en-US" sz="1600">
              <a:latin typeface="Ropa Sans" panose="00000500000000000000" pitchFamily="2" charset="0"/>
            </a:endParaRP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sz="1600" b="1">
                <a:latin typeface="Ropa Sans"/>
              </a:rPr>
              <a:t>Fully incorporated costs and benefits </a:t>
            </a:r>
            <a:r>
              <a:rPr lang="en-US" sz="1600">
                <a:latin typeface="Ropa Sans"/>
              </a:rPr>
              <a:t>to both the data center and the heat offtaker in each scenario.</a:t>
            </a:r>
            <a:endParaRPr lang="en-US" sz="1600">
              <a:latin typeface="Ropa Sans" panose="00000500000000000000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DA1F8AA-4777-3F69-6BF8-D049ACDF1E42}"/>
              </a:ext>
            </a:extLst>
          </p:cNvPr>
          <p:cNvSpPr txBox="1">
            <a:spLocks/>
          </p:cNvSpPr>
          <p:nvPr/>
        </p:nvSpPr>
        <p:spPr>
          <a:xfrm>
            <a:off x="10352733" y="337673"/>
            <a:ext cx="1828379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chemeClr val="bg1"/>
                </a:solidFill>
                <a:latin typeface="Ropa Sans" panose="00000500000000000000" pitchFamily="2" charset="0"/>
              </a:rPr>
              <a:t>Conclusions &amp; Next Steps</a:t>
            </a:r>
            <a:endParaRPr lang="en-US" sz="12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BBF659-1875-4A65-8BD7-29DB31B4530F}"/>
              </a:ext>
            </a:extLst>
          </p:cNvPr>
          <p:cNvSpPr/>
          <p:nvPr/>
        </p:nvSpPr>
        <p:spPr>
          <a:xfrm rot="10800000">
            <a:off x="157413" y="1582154"/>
            <a:ext cx="11656595" cy="36936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CA35F-BCF5-44BD-9B65-8F6A0912E8C5}"/>
              </a:ext>
            </a:extLst>
          </p:cNvPr>
          <p:cNvSpPr/>
          <p:nvPr/>
        </p:nvSpPr>
        <p:spPr>
          <a:xfrm rot="10800000">
            <a:off x="0" y="1582153"/>
            <a:ext cx="6158160" cy="3693692"/>
          </a:xfrm>
          <a:prstGeom prst="rect">
            <a:avLst/>
          </a:prstGeom>
          <a:solidFill>
            <a:srgbClr val="2158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eiling with lights and beams of light&#10;&#10;AI-generated content may be incorrect.">
            <a:extLst>
              <a:ext uri="{FF2B5EF4-FFF2-40B4-BE49-F238E27FC236}">
                <a16:creationId xmlns:a16="http://schemas.microsoft.com/office/drawing/2014/main" id="{2EF8EB54-23AE-F9C3-3B4B-E83086B38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052"/>
          <a:stretch/>
        </p:blipFill>
        <p:spPr>
          <a:xfrm>
            <a:off x="0" y="0"/>
            <a:ext cx="6158161" cy="6861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730-D1DB-4090-8C80-5372625EC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152" y="2377109"/>
            <a:ext cx="4449681" cy="1229816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Ropa Sans" panose="00000500000000000000" pitchFamily="2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D4467-5F63-46EA-824B-E6AA81D60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1906" y="3865983"/>
            <a:ext cx="4925094" cy="86213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900" i="1">
                <a:solidFill>
                  <a:schemeClr val="bg1"/>
                </a:solidFill>
                <a:latin typeface="Lato" panose="020F0502020204030203" pitchFamily="34" charset="0"/>
              </a:rPr>
              <a:t>Contact: </a:t>
            </a:r>
          </a:p>
          <a:p>
            <a:pPr algn="l"/>
            <a:r>
              <a:rPr lang="en-US" sz="2000">
                <a:solidFill>
                  <a:schemeClr val="bg1"/>
                </a:solidFill>
                <a:latin typeface="Lato" panose="020F0502020204030203" pitchFamily="34" charset="0"/>
              </a:rPr>
              <a:t>David Gardiner </a:t>
            </a:r>
            <a:r>
              <a:rPr lang="en-US" sz="2000">
                <a:solidFill>
                  <a:srgbClr val="00B0F0"/>
                </a:solidFill>
                <a:latin typeface="Lato" panose="020F0502020204030203" pitchFamily="34" charset="0"/>
              </a:rPr>
              <a:t>(david@dgardiner.com)</a:t>
            </a:r>
            <a:endParaRPr lang="en-US" sz="2000">
              <a:solidFill>
                <a:srgbClr val="00B0F0"/>
              </a:solidFill>
              <a:highlight>
                <a:srgbClr val="F4F4F5"/>
              </a:highlight>
              <a:latin typeface="Lato" panose="020F0502020204030203" pitchFamily="34" charset="0"/>
            </a:endParaRPr>
          </a:p>
          <a:p>
            <a:pPr algn="l"/>
            <a:endParaRPr lang="en-US" sz="200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8FECB4-3B0A-43F8-95B8-EB5081FBE958}"/>
              </a:ext>
            </a:extLst>
          </p:cNvPr>
          <p:cNvSpPr/>
          <p:nvPr/>
        </p:nvSpPr>
        <p:spPr>
          <a:xfrm>
            <a:off x="377992" y="3789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0C6FBA-7BD5-474E-9190-0878A21E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B4A66BF-88DF-8C35-3E7B-E8887BBF7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E3B4278-FEB0-C6C4-A173-3F7AEE23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36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526E-2749-3DAA-026B-C39B4136A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31DAC62-BCE1-DDCA-6C0A-EB05F50C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r="-1" b="84060"/>
          <a:stretch/>
        </p:blipFill>
        <p:spPr>
          <a:xfrm>
            <a:off x="0" y="373840"/>
            <a:ext cx="11787312" cy="13128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CCD5401-EDE4-4C3D-B312-40B68CFFC4AE}"/>
              </a:ext>
            </a:extLst>
          </p:cNvPr>
          <p:cNvSpPr/>
          <p:nvPr/>
        </p:nvSpPr>
        <p:spPr>
          <a:xfrm>
            <a:off x="404687" y="0"/>
            <a:ext cx="1624263" cy="2971800"/>
          </a:xfrm>
          <a:prstGeom prst="rect">
            <a:avLst/>
          </a:prstGeom>
          <a:solidFill>
            <a:srgbClr val="696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C2BFAE-C5CC-965A-2045-74512392E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7826" y="3168929"/>
            <a:ext cx="7736682" cy="85261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>
                <a:solidFill>
                  <a:srgbClr val="393939"/>
                </a:solidFill>
                <a:latin typeface="Ropa Sans" panose="00000500000000000000" pitchFamily="2" charset="0"/>
              </a:rPr>
              <a:t>Key Project Takeaways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F8AE6D-8C4C-7303-6F7F-F45D28A4C45C}"/>
              </a:ext>
            </a:extLst>
          </p:cNvPr>
          <p:cNvSpPr/>
          <p:nvPr/>
        </p:nvSpPr>
        <p:spPr>
          <a:xfrm>
            <a:off x="404686" y="366386"/>
            <a:ext cx="1624263" cy="1327804"/>
          </a:xfrm>
          <a:prstGeom prst="rect">
            <a:avLst/>
          </a:prstGeom>
          <a:solidFill>
            <a:srgbClr val="696D74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DD80154-AA43-4C9A-1740-F1C53FCF34E7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spc="3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CB0E3F-0734-2ECD-95C0-EE85E94B8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C1348B5-1226-045F-FE67-F528B954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2CE24-5861-8A43-24A2-8144A277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520448-98BF-111B-6D01-A27C96DDA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CB6C7BF-799B-FEFC-3365-486ECB0A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A65681-C874-A1E2-248E-9B9754D5916F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7" name="Picture 6" descr="A close-up of a server&#10;&#10;AI-generated content may be incorrect.">
            <a:extLst>
              <a:ext uri="{FF2B5EF4-FFF2-40B4-BE49-F238E27FC236}">
                <a16:creationId xmlns:a16="http://schemas.microsoft.com/office/drawing/2014/main" id="{FED7AD87-32FF-EE28-CCE0-D4CD8A77B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/>
          <a:stretch/>
        </p:blipFill>
        <p:spPr>
          <a:xfrm>
            <a:off x="-3402" y="1"/>
            <a:ext cx="2936083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44BEC2-C75F-7C04-C6C3-91545975213B}"/>
              </a:ext>
            </a:extLst>
          </p:cNvPr>
          <p:cNvSpPr/>
          <p:nvPr/>
        </p:nvSpPr>
        <p:spPr>
          <a:xfrm>
            <a:off x="10887" y="0"/>
            <a:ext cx="2936084" cy="6858000"/>
          </a:xfrm>
          <a:prstGeom prst="rect">
            <a:avLst/>
          </a:prstGeom>
          <a:solidFill>
            <a:srgbClr val="696D7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34855D-860A-EDF1-A50C-C7D731D0E00C}"/>
              </a:ext>
            </a:extLst>
          </p:cNvPr>
          <p:cNvSpPr/>
          <p:nvPr/>
        </p:nvSpPr>
        <p:spPr>
          <a:xfrm>
            <a:off x="377993" y="371002"/>
            <a:ext cx="2595592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26B7E1-63A0-34A3-D358-285B02260680}"/>
              </a:ext>
            </a:extLst>
          </p:cNvPr>
          <p:cNvSpPr/>
          <p:nvPr/>
        </p:nvSpPr>
        <p:spPr>
          <a:xfrm>
            <a:off x="10326119" y="337674"/>
            <a:ext cx="1854994" cy="249655"/>
          </a:xfrm>
          <a:prstGeom prst="rect">
            <a:avLst/>
          </a:prstGeom>
          <a:solidFill>
            <a:srgbClr val="215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89F8CD2-40ED-5D68-8EB6-893FCD1186C6}"/>
              </a:ext>
            </a:extLst>
          </p:cNvPr>
          <p:cNvSpPr txBox="1">
            <a:spLocks/>
          </p:cNvSpPr>
          <p:nvPr/>
        </p:nvSpPr>
        <p:spPr>
          <a:xfrm>
            <a:off x="3168237" y="729073"/>
            <a:ext cx="6237785" cy="60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696D75"/>
                </a:solidFill>
                <a:latin typeface="Ropa Sans" panose="00000500000000000000" pitchFamily="2" charset="0"/>
              </a:rPr>
              <a:t>Key Takeaways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4BC31D2-4E08-48EC-6B21-100F9C024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45" y="1549354"/>
            <a:ext cx="7784755" cy="3844968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2000">
                <a:latin typeface="Ropa Sans" panose="00000500000000000000" pitchFamily="2" charset="0"/>
              </a:rPr>
              <a:t>Heat reuse projects </a:t>
            </a:r>
            <a:r>
              <a:rPr lang="en-US" sz="2000" b="1">
                <a:latin typeface="Ropa Sans" panose="00000500000000000000" pitchFamily="2" charset="0"/>
              </a:rPr>
              <a:t>are feasible </a:t>
            </a:r>
            <a:r>
              <a:rPr lang="en-US" sz="2000">
                <a:latin typeface="Ropa Sans" panose="00000500000000000000" pitchFamily="2" charset="0"/>
              </a:rPr>
              <a:t>for Microsoft’s European data centers because: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Ropa Sans" panose="00000500000000000000" pitchFamily="2" charset="0"/>
              </a:rPr>
              <a:t>Numerous promising offtakers in the food &amp; beverage (F&amp;B) sector are located within several kilometers of Microsoft sites. Many of these sites are large-scale.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Ropa Sans" panose="00000500000000000000" pitchFamily="2" charset="0"/>
              </a:rPr>
              <a:t>Data centers could see payback periods of less than a year when implementing heat reuse. F&amp;B offtaker facilities could see payback periods ranging from two to five years.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Ropa Sans" panose="00000500000000000000" pitchFamily="2" charset="0"/>
              </a:rPr>
              <a:t>Leaders at major F&amp;B companies, interviewed by DGA, expressed widespread enthusiasm about waste heat partnerships. The companies all have at least some processes that require heat in an optimal temperature range for heat reuse.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6C9C4EF-51DB-8AC7-5ADF-3560B4CC1899}"/>
              </a:ext>
            </a:extLst>
          </p:cNvPr>
          <p:cNvSpPr txBox="1">
            <a:spLocks/>
          </p:cNvSpPr>
          <p:nvPr/>
        </p:nvSpPr>
        <p:spPr>
          <a:xfrm>
            <a:off x="10352733" y="337673"/>
            <a:ext cx="1828379" cy="249655"/>
          </a:xfrm>
          <a:prstGeom prst="rect">
            <a:avLst/>
          </a:prstGeom>
          <a:solidFill>
            <a:srgbClr val="696D75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chemeClr val="bg1"/>
                </a:solidFill>
                <a:latin typeface="Ropa Sans" panose="00000500000000000000" pitchFamily="2" charset="0"/>
              </a:rPr>
              <a:t>Key Takeaways</a:t>
            </a:r>
            <a:endParaRPr lang="en-US" sz="12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52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46D00-B5CD-B774-AA1B-F8744139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1B8FA1F-BBEE-86AB-9613-DC22C5A5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r="-1" b="84060"/>
          <a:stretch/>
        </p:blipFill>
        <p:spPr>
          <a:xfrm>
            <a:off x="0" y="373840"/>
            <a:ext cx="11787312" cy="13128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B1AD00F-0C36-A771-C4D3-BF06E401E442}"/>
              </a:ext>
            </a:extLst>
          </p:cNvPr>
          <p:cNvSpPr/>
          <p:nvPr/>
        </p:nvSpPr>
        <p:spPr>
          <a:xfrm>
            <a:off x="404687" y="0"/>
            <a:ext cx="1624263" cy="2971800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24918CB-9B53-58F6-1FF6-DC87F75AB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463" y="2229448"/>
            <a:ext cx="7736682" cy="326711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393939"/>
                </a:solidFill>
                <a:latin typeface="Ropa Sans" panose="00000500000000000000" pitchFamily="2" charset="0"/>
              </a:rPr>
              <a:t>Refreshers on Key Analyses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825E1-BABB-C683-AD31-FDA78615F775}"/>
              </a:ext>
            </a:extLst>
          </p:cNvPr>
          <p:cNvSpPr/>
          <p:nvPr/>
        </p:nvSpPr>
        <p:spPr>
          <a:xfrm>
            <a:off x="404686" y="366386"/>
            <a:ext cx="1624263" cy="1327804"/>
          </a:xfrm>
          <a:prstGeom prst="rect">
            <a:avLst/>
          </a:prstGeom>
          <a:solidFill>
            <a:srgbClr val="0AB6EB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3DEBA42-F519-EA06-4347-310AC59BBC78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spc="300">
                <a:solidFill>
                  <a:schemeClr val="bg1"/>
                </a:solidFill>
                <a:latin typeface="Ropa Sans" panose="00000500000000000000" pitchFamily="2" charset="0"/>
              </a:rPr>
              <a:t>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388D1F-6729-0190-39BA-144ACBF89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F1038A-3C1F-1CCF-22B1-5B1FCA412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FCF72-A691-27B2-D009-FC6403BDA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7C5EA3CD-A927-6B00-4F8E-6171762CE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738" y="406567"/>
            <a:ext cx="9573787" cy="104268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>
                <a:solidFill>
                  <a:srgbClr val="0AB6EB"/>
                </a:solidFill>
                <a:latin typeface="Ropa Sans"/>
              </a:rPr>
              <a:t>At least 33 food and beverage manufacturing facilities fall within three kilometers of a Microsoft Data Center in Europe.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solidFill>
                <a:srgbClr val="393939"/>
              </a:solidFill>
              <a:latin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A37114-32F1-5848-7FD2-5F7051DC40F6}"/>
              </a:ext>
            </a:extLst>
          </p:cNvPr>
          <p:cNvSpPr/>
          <p:nvPr/>
        </p:nvSpPr>
        <p:spPr>
          <a:xfrm>
            <a:off x="377992" y="3789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7EA7B507-C958-EED3-DD9C-D34C57280A52}"/>
              </a:ext>
            </a:extLst>
          </p:cNvPr>
          <p:cNvSpPr txBox="1">
            <a:spLocks/>
          </p:cNvSpPr>
          <p:nvPr/>
        </p:nvSpPr>
        <p:spPr>
          <a:xfrm>
            <a:off x="10301286" y="378995"/>
            <a:ext cx="1862135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chemeClr val="bg1"/>
                </a:solidFill>
                <a:latin typeface="Ropa Sans" panose="00000500000000000000" pitchFamily="2" charset="0"/>
              </a:rPr>
              <a:t>Project Overview</a:t>
            </a:r>
            <a:endParaRPr lang="en-US" sz="120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l"/>
            <a:endParaRPr lang="en-US" sz="12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5FE90C-658B-BC18-5EFC-AF218EFC6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9E6B726-8F5E-0ED3-2505-E598A45E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15CDCE-A976-A9B4-3158-EE83F115AE3C}"/>
              </a:ext>
            </a:extLst>
          </p:cNvPr>
          <p:cNvSpPr/>
          <p:nvPr/>
        </p:nvSpPr>
        <p:spPr>
          <a:xfrm>
            <a:off x="10102112" y="406567"/>
            <a:ext cx="2088277" cy="2369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Ropa Sans" panose="00000500000000000000" pitchFamily="2" charset="0"/>
              </a:rPr>
              <a:t>Proximity Analysis</a:t>
            </a:r>
            <a:endParaRPr lang="en-US" sz="16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C98F7C-3816-A64F-00AF-B4E5CE40569C}"/>
              </a:ext>
            </a:extLst>
          </p:cNvPr>
          <p:cNvGrpSpPr/>
          <p:nvPr/>
        </p:nvGrpSpPr>
        <p:grpSpPr>
          <a:xfrm>
            <a:off x="487908" y="1555809"/>
            <a:ext cx="1975757" cy="1984841"/>
            <a:chOff x="749088" y="1547593"/>
            <a:chExt cx="1975757" cy="1984841"/>
          </a:xfrm>
        </p:grpSpPr>
        <p:pic>
          <p:nvPicPr>
            <p:cNvPr id="2" name="Picture 1" descr="A map with circles and red dots&#10;&#10;AI-generated content may be incorrect.">
              <a:extLst>
                <a:ext uri="{FF2B5EF4-FFF2-40B4-BE49-F238E27FC236}">
                  <a16:creationId xmlns:a16="http://schemas.microsoft.com/office/drawing/2014/main" id="{1ED38F73-50F8-CE1C-5D78-1DE9418D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8" t="14554" r="18069" b="3271"/>
            <a:stretch>
              <a:fillRect/>
            </a:stretch>
          </p:blipFill>
          <p:spPr>
            <a:xfrm>
              <a:off x="749088" y="1547593"/>
              <a:ext cx="1975757" cy="1984841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DED03C65-534D-44F2-2987-266D0277B8AA}"/>
                </a:ext>
              </a:extLst>
            </p:cNvPr>
            <p:cNvSpPr txBox="1">
              <a:spLocks/>
            </p:cNvSpPr>
            <p:nvPr/>
          </p:nvSpPr>
          <p:spPr>
            <a:xfrm>
              <a:off x="749088" y="1561409"/>
              <a:ext cx="851063" cy="3965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latin typeface="Ropa Sans" panose="00000500000000000000" pitchFamily="2" charset="0"/>
                </a:rPr>
                <a:t>Oslo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>
                <a:solidFill>
                  <a:srgbClr val="393939"/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E34939-CCB5-09F8-77A9-DBF3E060D737}"/>
              </a:ext>
            </a:extLst>
          </p:cNvPr>
          <p:cNvGrpSpPr/>
          <p:nvPr/>
        </p:nvGrpSpPr>
        <p:grpSpPr>
          <a:xfrm>
            <a:off x="2720111" y="1548901"/>
            <a:ext cx="1990880" cy="1998657"/>
            <a:chOff x="2846536" y="1547593"/>
            <a:chExt cx="1990880" cy="1998657"/>
          </a:xfrm>
        </p:grpSpPr>
        <p:pic>
          <p:nvPicPr>
            <p:cNvPr id="9" name="Picture 8" descr="A map with circles and red dots&#10;&#10;AI-generated content may be incorrect.">
              <a:extLst>
                <a:ext uri="{FF2B5EF4-FFF2-40B4-BE49-F238E27FC236}">
                  <a16:creationId xmlns:a16="http://schemas.microsoft.com/office/drawing/2014/main" id="{7F2B4668-8B06-97E5-53EE-2D3CC8523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92" t="14692" r="9688" b="33377"/>
            <a:stretch>
              <a:fillRect/>
            </a:stretch>
          </p:blipFill>
          <p:spPr>
            <a:xfrm>
              <a:off x="2861660" y="1547593"/>
              <a:ext cx="1975756" cy="1998657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11FE48E2-1DD4-10F8-DF9A-310393FCECCB}"/>
                </a:ext>
              </a:extLst>
            </p:cNvPr>
            <p:cNvSpPr txBox="1">
              <a:spLocks/>
            </p:cNvSpPr>
            <p:nvPr/>
          </p:nvSpPr>
          <p:spPr>
            <a:xfrm>
              <a:off x="2846536" y="1561409"/>
              <a:ext cx="1540244" cy="3965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latin typeface="Ropa Sans" panose="00000500000000000000" pitchFamily="2" charset="0"/>
                </a:rPr>
                <a:t>Frankfurt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>
                <a:solidFill>
                  <a:srgbClr val="393939"/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764BC3-200B-8DF5-68B2-9EA5A7A8AC89}"/>
              </a:ext>
            </a:extLst>
          </p:cNvPr>
          <p:cNvGrpSpPr/>
          <p:nvPr/>
        </p:nvGrpSpPr>
        <p:grpSpPr>
          <a:xfrm>
            <a:off x="4967437" y="1541993"/>
            <a:ext cx="2032881" cy="2012473"/>
            <a:chOff x="4974231" y="1547593"/>
            <a:chExt cx="2032881" cy="2012473"/>
          </a:xfrm>
        </p:grpSpPr>
        <p:pic>
          <p:nvPicPr>
            <p:cNvPr id="11" name="Picture 10" descr="A map of a target&#10;&#10;AI-generated content may be incorrect.">
              <a:extLst>
                <a:ext uri="{FF2B5EF4-FFF2-40B4-BE49-F238E27FC236}">
                  <a16:creationId xmlns:a16="http://schemas.microsoft.com/office/drawing/2014/main" id="{B6239C8F-A602-4B81-9D7E-DDE6861EA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9" t="15163" r="55258" b="29927"/>
            <a:stretch>
              <a:fillRect/>
            </a:stretch>
          </p:blipFill>
          <p:spPr>
            <a:xfrm>
              <a:off x="4974231" y="1561409"/>
              <a:ext cx="2032881" cy="1998657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47349D2D-32BE-4C3A-DDB5-2E10E8488D34}"/>
                </a:ext>
              </a:extLst>
            </p:cNvPr>
            <p:cNvSpPr txBox="1">
              <a:spLocks/>
            </p:cNvSpPr>
            <p:nvPr/>
          </p:nvSpPr>
          <p:spPr>
            <a:xfrm>
              <a:off x="4989457" y="1547593"/>
              <a:ext cx="1540244" cy="3965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latin typeface="Ropa Sans" panose="00000500000000000000" pitchFamily="2" charset="0"/>
                </a:rPr>
                <a:t>Dublin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C98D9B-F5E7-3CFD-FD50-24592C0DAEA4}"/>
              </a:ext>
            </a:extLst>
          </p:cNvPr>
          <p:cNvGrpSpPr/>
          <p:nvPr/>
        </p:nvGrpSpPr>
        <p:grpSpPr>
          <a:xfrm>
            <a:off x="7256764" y="1540796"/>
            <a:ext cx="2056953" cy="2014867"/>
            <a:chOff x="7135083" y="1561409"/>
            <a:chExt cx="2056953" cy="2014867"/>
          </a:xfrm>
        </p:grpSpPr>
        <p:pic>
          <p:nvPicPr>
            <p:cNvPr id="16" name="Picture 15" descr="A map with a circular diagram&#10;&#10;AI-generated content may be incorrect.">
              <a:extLst>
                <a:ext uri="{FF2B5EF4-FFF2-40B4-BE49-F238E27FC236}">
                  <a16:creationId xmlns:a16="http://schemas.microsoft.com/office/drawing/2014/main" id="{A41AD1B5-B109-A808-D11F-68B8964F5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8" t="17074" r="21564" b="3454"/>
            <a:stretch>
              <a:fillRect/>
            </a:stretch>
          </p:blipFill>
          <p:spPr>
            <a:xfrm>
              <a:off x="7159154" y="1561410"/>
              <a:ext cx="2032882" cy="2014866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D6122836-A282-4FEF-B8C0-2D9A78B7F832}"/>
                </a:ext>
              </a:extLst>
            </p:cNvPr>
            <p:cNvSpPr txBox="1">
              <a:spLocks/>
            </p:cNvSpPr>
            <p:nvPr/>
          </p:nvSpPr>
          <p:spPr>
            <a:xfrm>
              <a:off x="7135083" y="1561409"/>
              <a:ext cx="1540244" cy="3965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latin typeface="Ropa Sans" panose="00000500000000000000" pitchFamily="2" charset="0"/>
                </a:rPr>
                <a:t>London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688C94-F34D-42F3-47E6-8238F9EA3CC0}"/>
              </a:ext>
            </a:extLst>
          </p:cNvPr>
          <p:cNvGrpSpPr/>
          <p:nvPr/>
        </p:nvGrpSpPr>
        <p:grpSpPr>
          <a:xfrm>
            <a:off x="9570163" y="1538524"/>
            <a:ext cx="2048415" cy="2019411"/>
            <a:chOff x="9305385" y="1547593"/>
            <a:chExt cx="2048415" cy="2019411"/>
          </a:xfrm>
        </p:grpSpPr>
        <p:pic>
          <p:nvPicPr>
            <p:cNvPr id="23" name="Picture 22" descr="A map with circles and red dots&#10;&#10;AI-generated content may be incorrect.">
              <a:extLst>
                <a:ext uri="{FF2B5EF4-FFF2-40B4-BE49-F238E27FC236}">
                  <a16:creationId xmlns:a16="http://schemas.microsoft.com/office/drawing/2014/main" id="{69CF5135-5753-4CCD-40C2-4EF4907D8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06" t="14246" r="19553" b="5245"/>
            <a:stretch>
              <a:fillRect/>
            </a:stretch>
          </p:blipFill>
          <p:spPr>
            <a:xfrm>
              <a:off x="9320919" y="1547593"/>
              <a:ext cx="2032881" cy="2019411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934500C7-DD7F-EBE3-BFCA-33D1C855275B}"/>
                </a:ext>
              </a:extLst>
            </p:cNvPr>
            <p:cNvSpPr txBox="1">
              <a:spLocks/>
            </p:cNvSpPr>
            <p:nvPr/>
          </p:nvSpPr>
          <p:spPr>
            <a:xfrm>
              <a:off x="9305385" y="1568657"/>
              <a:ext cx="1540244" cy="3965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latin typeface="Ropa Sans" panose="00000500000000000000" pitchFamily="2" charset="0"/>
                </a:rPr>
                <a:t>Marseille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E955442-8462-E314-9930-FA97BCC653F3}"/>
              </a:ext>
            </a:extLst>
          </p:cNvPr>
          <p:cNvGrpSpPr/>
          <p:nvPr/>
        </p:nvGrpSpPr>
        <p:grpSpPr>
          <a:xfrm>
            <a:off x="487908" y="3754962"/>
            <a:ext cx="1964617" cy="1984841"/>
            <a:chOff x="755180" y="3700468"/>
            <a:chExt cx="1964617" cy="1984841"/>
          </a:xfrm>
        </p:grpSpPr>
        <p:pic>
          <p:nvPicPr>
            <p:cNvPr id="25" name="Picture 24" descr="A map with circles and text&#10;&#10;AI-generated content may be incorrect.">
              <a:extLst>
                <a:ext uri="{FF2B5EF4-FFF2-40B4-BE49-F238E27FC236}">
                  <a16:creationId xmlns:a16="http://schemas.microsoft.com/office/drawing/2014/main" id="{7E0491AF-4D06-C82A-9820-0E26A2E3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61" t="14275" r="18336" b="3183"/>
            <a:stretch>
              <a:fillRect/>
            </a:stretch>
          </p:blipFill>
          <p:spPr>
            <a:xfrm>
              <a:off x="755180" y="3700468"/>
              <a:ext cx="1964617" cy="1984841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4532A13E-7C3F-8096-EB15-983B5341103A}"/>
                </a:ext>
              </a:extLst>
            </p:cNvPr>
            <p:cNvSpPr txBox="1">
              <a:spLocks/>
            </p:cNvSpPr>
            <p:nvPr/>
          </p:nvSpPr>
          <p:spPr>
            <a:xfrm>
              <a:off x="755180" y="3723981"/>
              <a:ext cx="851063" cy="3965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latin typeface="Ropa Sans" panose="00000500000000000000" pitchFamily="2" charset="0"/>
                </a:rPr>
                <a:t>Berlin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>
                <a:solidFill>
                  <a:srgbClr val="393939"/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835A3E-5EFC-FC38-3D48-09A323AB099E}"/>
              </a:ext>
            </a:extLst>
          </p:cNvPr>
          <p:cNvGrpSpPr/>
          <p:nvPr/>
        </p:nvGrpSpPr>
        <p:grpSpPr>
          <a:xfrm>
            <a:off x="2754059" y="3760570"/>
            <a:ext cx="1944619" cy="1973625"/>
            <a:chOff x="2892874" y="3700468"/>
            <a:chExt cx="1944619" cy="1973625"/>
          </a:xfrm>
        </p:grpSpPr>
        <p:pic>
          <p:nvPicPr>
            <p:cNvPr id="27" name="Picture 26" descr="A map with circles and a star&#10;&#10;AI-generated content may be incorrect.">
              <a:extLst>
                <a:ext uri="{FF2B5EF4-FFF2-40B4-BE49-F238E27FC236}">
                  <a16:creationId xmlns:a16="http://schemas.microsoft.com/office/drawing/2014/main" id="{FCAFE275-376B-EECB-2146-317C83613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5" t="14275" r="20065" b="3183"/>
            <a:stretch>
              <a:fillRect/>
            </a:stretch>
          </p:blipFill>
          <p:spPr>
            <a:xfrm>
              <a:off x="2892874" y="3700468"/>
              <a:ext cx="1944619" cy="1973625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28" name="Subtitle 2">
              <a:extLst>
                <a:ext uri="{FF2B5EF4-FFF2-40B4-BE49-F238E27FC236}">
                  <a16:creationId xmlns:a16="http://schemas.microsoft.com/office/drawing/2014/main" id="{73C38E91-797C-6CA7-2FA0-449E87A907A5}"/>
                </a:ext>
              </a:extLst>
            </p:cNvPr>
            <p:cNvSpPr txBox="1">
              <a:spLocks/>
            </p:cNvSpPr>
            <p:nvPr/>
          </p:nvSpPr>
          <p:spPr>
            <a:xfrm>
              <a:off x="2892874" y="3723981"/>
              <a:ext cx="851063" cy="3965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latin typeface="Ropa Sans" panose="00000500000000000000" pitchFamily="2" charset="0"/>
                </a:rPr>
                <a:t>Munich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>
                <a:solidFill>
                  <a:srgbClr val="393939"/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3B880F-4D7B-D8BE-8BC2-0FADA89F3BA0}"/>
              </a:ext>
            </a:extLst>
          </p:cNvPr>
          <p:cNvGrpSpPr/>
          <p:nvPr/>
        </p:nvGrpSpPr>
        <p:grpSpPr>
          <a:xfrm>
            <a:off x="5000212" y="3760570"/>
            <a:ext cx="1969156" cy="1973625"/>
            <a:chOff x="5041458" y="3700467"/>
            <a:chExt cx="1969156" cy="1973625"/>
          </a:xfrm>
        </p:grpSpPr>
        <p:pic>
          <p:nvPicPr>
            <p:cNvPr id="29" name="Picture 28" descr="A map with circles and numbers&#10;&#10;AI-generated content may be incorrect.">
              <a:extLst>
                <a:ext uri="{FF2B5EF4-FFF2-40B4-BE49-F238E27FC236}">
                  <a16:creationId xmlns:a16="http://schemas.microsoft.com/office/drawing/2014/main" id="{974C8514-FEF7-2C70-1C4F-5562AB2B9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" t="26694" r="64367" b="24028"/>
            <a:stretch>
              <a:fillRect/>
            </a:stretch>
          </p:blipFill>
          <p:spPr>
            <a:xfrm>
              <a:off x="5041458" y="3700467"/>
              <a:ext cx="1969156" cy="1973625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97BF9E93-1DAC-79AE-A4FE-5377E85132F1}"/>
                </a:ext>
              </a:extLst>
            </p:cNvPr>
            <p:cNvSpPr txBox="1">
              <a:spLocks/>
            </p:cNvSpPr>
            <p:nvPr/>
          </p:nvSpPr>
          <p:spPr>
            <a:xfrm>
              <a:off x="5041458" y="3714284"/>
              <a:ext cx="851063" cy="3965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latin typeface="Ropa Sans" panose="00000500000000000000" pitchFamily="2" charset="0"/>
                </a:rPr>
                <a:t>Madrid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>
                <a:solidFill>
                  <a:srgbClr val="393939"/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02D5E9-8C69-DC24-DD4C-A33876458BC7}"/>
              </a:ext>
            </a:extLst>
          </p:cNvPr>
          <p:cNvGrpSpPr/>
          <p:nvPr/>
        </p:nvGrpSpPr>
        <p:grpSpPr>
          <a:xfrm>
            <a:off x="7270903" y="3747396"/>
            <a:ext cx="1969889" cy="1999973"/>
            <a:chOff x="7153882" y="3687292"/>
            <a:chExt cx="1969889" cy="1999973"/>
          </a:xfrm>
        </p:grpSpPr>
        <p:pic>
          <p:nvPicPr>
            <p:cNvPr id="31" name="Picture 30" descr="A map with circles and text&#10;&#10;AI-generated content may be incorrect.">
              <a:extLst>
                <a:ext uri="{FF2B5EF4-FFF2-40B4-BE49-F238E27FC236}">
                  <a16:creationId xmlns:a16="http://schemas.microsoft.com/office/drawing/2014/main" id="{D8FE0ED7-FA64-DD7D-F297-C11AA9BEA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6" t="15022" r="21275" b="1826"/>
            <a:stretch>
              <a:fillRect/>
            </a:stretch>
          </p:blipFill>
          <p:spPr>
            <a:xfrm>
              <a:off x="7159154" y="3687292"/>
              <a:ext cx="1964617" cy="1999973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8FBA38EE-F7F9-E4A3-9F12-C1546DD597FA}"/>
                </a:ext>
              </a:extLst>
            </p:cNvPr>
            <p:cNvSpPr txBox="1">
              <a:spLocks/>
            </p:cNvSpPr>
            <p:nvPr/>
          </p:nvSpPr>
          <p:spPr>
            <a:xfrm>
              <a:off x="7153882" y="3696564"/>
              <a:ext cx="1449783" cy="3965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latin typeface="Ropa Sans" panose="00000500000000000000" pitchFamily="2" charset="0"/>
                </a:rPr>
                <a:t>Copenhagen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>
                <a:solidFill>
                  <a:srgbClr val="393939"/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9754C4-426D-58AD-1B3C-D13B8537188B}"/>
              </a:ext>
            </a:extLst>
          </p:cNvPr>
          <p:cNvGrpSpPr/>
          <p:nvPr/>
        </p:nvGrpSpPr>
        <p:grpSpPr>
          <a:xfrm>
            <a:off x="9542327" y="3716748"/>
            <a:ext cx="2076251" cy="2061269"/>
            <a:chOff x="9299126" y="3665898"/>
            <a:chExt cx="2076251" cy="2061269"/>
          </a:xfrm>
        </p:grpSpPr>
        <p:pic>
          <p:nvPicPr>
            <p:cNvPr id="33" name="Picture 32" descr="A map with circles and numbers&#10;&#10;AI-generated content may be incorrect.">
              <a:extLst>
                <a:ext uri="{FF2B5EF4-FFF2-40B4-BE49-F238E27FC236}">
                  <a16:creationId xmlns:a16="http://schemas.microsoft.com/office/drawing/2014/main" id="{3F2CF260-EA34-8A1D-CFC5-DA33699D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83" t="44815" r="7804" b="6100"/>
            <a:stretch>
              <a:fillRect/>
            </a:stretch>
          </p:blipFill>
          <p:spPr>
            <a:xfrm>
              <a:off x="9320919" y="3665898"/>
              <a:ext cx="2054458" cy="2061269"/>
            </a:xfrm>
            <a:prstGeom prst="rect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8332CD23-46A6-A5E7-5B05-250EC098D5F6}"/>
                </a:ext>
              </a:extLst>
            </p:cNvPr>
            <p:cNvSpPr txBox="1">
              <a:spLocks/>
            </p:cNvSpPr>
            <p:nvPr/>
          </p:nvSpPr>
          <p:spPr>
            <a:xfrm>
              <a:off x="9299126" y="3687292"/>
              <a:ext cx="1449783" cy="3965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latin typeface="Ropa Sans" panose="00000500000000000000" pitchFamily="2" charset="0"/>
                </a:rPr>
                <a:t>Paris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>
                <a:solidFill>
                  <a:srgbClr val="393939"/>
                </a:solidFill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00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C99-D6BE-F8F5-EEDB-178D57400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A687D74-090C-2490-922C-A4648788CD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965630"/>
              </p:ext>
            </p:extLst>
          </p:nvPr>
        </p:nvGraphicFramePr>
        <p:xfrm>
          <a:off x="4197163" y="2277697"/>
          <a:ext cx="5896874" cy="346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Subtitle 2">
            <a:extLst>
              <a:ext uri="{FF2B5EF4-FFF2-40B4-BE49-F238E27FC236}">
                <a16:creationId xmlns:a16="http://schemas.microsoft.com/office/drawing/2014/main" id="{B28906DD-08C7-7891-6155-BD99C5FEF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0986" y="768350"/>
            <a:ext cx="8072814" cy="2421355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>
                <a:solidFill>
                  <a:srgbClr val="0AB6EB"/>
                </a:solidFill>
                <a:latin typeface="Ropa Sans" panose="00000500000000000000" pitchFamily="2" charset="0"/>
              </a:rPr>
              <a:t>Out of 26 Microsoft data centers in Europe, 50% are within three kilometers of a food and beverage manufacturing site.</a:t>
            </a:r>
          </a:p>
          <a:p>
            <a:pPr algn="l">
              <a:lnSpc>
                <a:spcPct val="100000"/>
              </a:lnSpc>
              <a:spcBef>
                <a:spcPts val="2200"/>
              </a:spcBef>
            </a:pPr>
            <a:r>
              <a:rPr lang="en-US" sz="1600">
                <a:solidFill>
                  <a:srgbClr val="393939"/>
                </a:solidFill>
                <a:latin typeface="Lato" panose="020F0502020204030203" pitchFamily="34" charset="0"/>
              </a:rPr>
              <a:t>23% of data centers are within </a:t>
            </a:r>
            <a:r>
              <a:rPr lang="en-US" sz="1600" b="1">
                <a:solidFill>
                  <a:srgbClr val="393939"/>
                </a:solidFill>
                <a:latin typeface="Lato" panose="020F0502020204030203" pitchFamily="34" charset="0"/>
              </a:rPr>
              <a:t>one kilometer</a:t>
            </a:r>
            <a:r>
              <a:rPr lang="en-US" sz="1600">
                <a:solidFill>
                  <a:srgbClr val="393939"/>
                </a:solidFill>
                <a:latin typeface="Lato" panose="020F0502020204030203" pitchFamily="34" charset="0"/>
              </a:rPr>
              <a:t> of a manufacturing site. The average distance to the closest F&amp;B manufacturing site is 3.43 km. All data centers are within ten kilometers of a manufacturing site.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9AC52-9E9F-5367-E13F-9E53A4DF600F}"/>
              </a:ext>
            </a:extLst>
          </p:cNvPr>
          <p:cNvSpPr/>
          <p:nvPr/>
        </p:nvSpPr>
        <p:spPr>
          <a:xfrm>
            <a:off x="377992" y="3789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-up of a server&#10;&#10;AI-generated content may be incorrect.">
            <a:extLst>
              <a:ext uri="{FF2B5EF4-FFF2-40B4-BE49-F238E27FC236}">
                <a16:creationId xmlns:a16="http://schemas.microsoft.com/office/drawing/2014/main" id="{5F473BBF-0E96-8A12-9F14-EFC241C73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/>
          <a:stretch/>
        </p:blipFill>
        <p:spPr>
          <a:xfrm>
            <a:off x="-3402" y="1"/>
            <a:ext cx="2936083" cy="6857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618B40-8027-DBB6-2C1A-A2D8848DD771}"/>
              </a:ext>
            </a:extLst>
          </p:cNvPr>
          <p:cNvSpPr/>
          <p:nvPr/>
        </p:nvSpPr>
        <p:spPr>
          <a:xfrm>
            <a:off x="-3403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815F68-300C-851B-3D65-156D6CF64BB3}"/>
              </a:ext>
            </a:extLst>
          </p:cNvPr>
          <p:cNvSpPr/>
          <p:nvPr/>
        </p:nvSpPr>
        <p:spPr>
          <a:xfrm>
            <a:off x="530392" y="5313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32FA95-E250-F84E-9A1C-6DD8F21B20C6}"/>
              </a:ext>
            </a:extLst>
          </p:cNvPr>
          <p:cNvSpPr/>
          <p:nvPr/>
        </p:nvSpPr>
        <p:spPr>
          <a:xfrm>
            <a:off x="10102112" y="406567"/>
            <a:ext cx="2088277" cy="2369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Ropa Sans" panose="00000500000000000000" pitchFamily="2" charset="0"/>
              </a:rPr>
              <a:t>Proximity Analysis</a:t>
            </a:r>
            <a:endParaRPr lang="en-US" sz="16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F327BA-7D9D-9B03-EA2F-162FAAC30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7BECD50-0FE1-A816-A363-1A4ACF7C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51B4E-0E80-7EC2-9FCB-8B36EB4FE498}"/>
              </a:ext>
            </a:extLst>
          </p:cNvPr>
          <p:cNvSpPr txBox="1"/>
          <p:nvPr/>
        </p:nvSpPr>
        <p:spPr>
          <a:xfrm>
            <a:off x="4360881" y="5679121"/>
            <a:ext cx="5913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rgbClr val="696D75"/>
                </a:solidFill>
              </a:rPr>
              <a:t>Percentages shows the proportion of Microsoft data centers in Europe at the given distance from an F&amp;B manufacturing site.</a:t>
            </a:r>
          </a:p>
        </p:txBody>
      </p:sp>
    </p:spTree>
    <p:extLst>
      <p:ext uri="{BB962C8B-B14F-4D97-AF65-F5344CB8AC3E}">
        <p14:creationId xmlns:p14="http://schemas.microsoft.com/office/powerpoint/2010/main" val="126195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A2C9E173-940B-4958-ACA2-D00D6D7D7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992" y="374427"/>
            <a:ext cx="9803238" cy="207441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800">
                <a:solidFill>
                  <a:srgbClr val="0AB6EB"/>
                </a:solidFill>
                <a:latin typeface="Ropa Sans"/>
              </a:rPr>
              <a:t>Numerous F&amp;B facilities are within short distances of Microsoft Data Centers in Europe.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rgbClr val="393939"/>
              </a:solidFill>
              <a:latin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8EE2-2DCB-42C5-BC7B-B310A09BECFB}"/>
              </a:ext>
            </a:extLst>
          </p:cNvPr>
          <p:cNvSpPr/>
          <p:nvPr/>
        </p:nvSpPr>
        <p:spPr>
          <a:xfrm>
            <a:off x="377992" y="3789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DACA504-1F9C-418F-AABD-23FC9E28C031}"/>
              </a:ext>
            </a:extLst>
          </p:cNvPr>
          <p:cNvSpPr txBox="1">
            <a:spLocks/>
          </p:cNvSpPr>
          <p:nvPr/>
        </p:nvSpPr>
        <p:spPr>
          <a:xfrm>
            <a:off x="10301286" y="378995"/>
            <a:ext cx="1862135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chemeClr val="bg1"/>
                </a:solidFill>
                <a:latin typeface="Ropa Sans" panose="00000500000000000000" pitchFamily="2" charset="0"/>
              </a:rPr>
              <a:t>Project Overview</a:t>
            </a:r>
            <a:endParaRPr lang="en-US" sz="120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l"/>
            <a:endParaRPr lang="en-US" sz="12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DEA11-8BAD-18E4-249D-841486C2B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93CF77D-D916-72B5-F0C7-500A6AEE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5C2BD7F-A99B-3048-A386-1F4BAF9D3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369824"/>
              </p:ext>
            </p:extLst>
          </p:nvPr>
        </p:nvGraphicFramePr>
        <p:xfrm>
          <a:off x="2010620" y="1411635"/>
          <a:ext cx="7940094" cy="524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461887-900C-C343-78F5-9331CBB596DD}"/>
              </a:ext>
            </a:extLst>
          </p:cNvPr>
          <p:cNvSpPr txBox="1"/>
          <p:nvPr/>
        </p:nvSpPr>
        <p:spPr>
          <a:xfrm>
            <a:off x="156050" y="1976326"/>
            <a:ext cx="1854570" cy="830997"/>
          </a:xfrm>
          <a:prstGeom prst="rect">
            <a:avLst/>
          </a:prstGeom>
          <a:noFill/>
          <a:ln w="15875">
            <a:solidFill>
              <a:srgbClr val="21589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393939"/>
                </a:solidFill>
                <a:latin typeface="Lato" panose="020F0502020204030203" pitchFamily="34" charset="0"/>
              </a:rPr>
              <a:t>Nine F&amp;B facilities are less than one kilometer away.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506F4EF-FD2B-6214-62C7-1CCD294B3EB3}"/>
              </a:ext>
            </a:extLst>
          </p:cNvPr>
          <p:cNvSpPr/>
          <p:nvPr/>
        </p:nvSpPr>
        <p:spPr>
          <a:xfrm rot="5400000">
            <a:off x="3506776" y="2157661"/>
            <a:ext cx="273678" cy="176530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F42FF65-D9B2-089E-5EE8-CB1E6DF42566}"/>
              </a:ext>
            </a:extLst>
          </p:cNvPr>
          <p:cNvCxnSpPr>
            <a:cxnSpLocks/>
            <a:stCxn id="8" idx="1"/>
          </p:cNvCxnSpPr>
          <p:nvPr/>
        </p:nvCxnSpPr>
        <p:spPr>
          <a:xfrm rot="16200000" flipV="1">
            <a:off x="2599802" y="1859662"/>
            <a:ext cx="454633" cy="1632994"/>
          </a:xfrm>
          <a:prstGeom prst="bentConnector4">
            <a:avLst>
              <a:gd name="adj1" fmla="val 99712"/>
              <a:gd name="adj2" fmla="val 5419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20F661D-2F0B-B0E1-091A-2331576E858C}"/>
              </a:ext>
            </a:extLst>
          </p:cNvPr>
          <p:cNvSpPr/>
          <p:nvPr/>
        </p:nvSpPr>
        <p:spPr>
          <a:xfrm>
            <a:off x="10102112" y="406567"/>
            <a:ext cx="2088277" cy="2369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Ropa Sans" panose="00000500000000000000" pitchFamily="2" charset="0"/>
              </a:rPr>
              <a:t>Proximity Analysis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6606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2065E-624C-4D1B-9CBC-06C60CB3A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E27BC4-57A8-33B4-A0B2-AFB05DEB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28" y="2433803"/>
            <a:ext cx="9991540" cy="4242637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A34E7B31-9272-4BE9-BBBC-FAC1981CE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92" y="706842"/>
            <a:ext cx="10928183" cy="4505389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rgbClr val="0AB6EB"/>
                </a:solidFill>
                <a:latin typeface="Ropa Sans" panose="00000500000000000000" pitchFamily="2" charset="0"/>
              </a:rPr>
              <a:t>F&amp;B manufacturing facilities near data centers are industrial scale.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rgbClr val="393939"/>
              </a:solidFill>
              <a:latin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94E996-DC02-98E5-A99A-9ECAE5315A4D}"/>
              </a:ext>
            </a:extLst>
          </p:cNvPr>
          <p:cNvSpPr/>
          <p:nvPr/>
        </p:nvSpPr>
        <p:spPr>
          <a:xfrm>
            <a:off x="377992" y="3789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595A73-FA44-6B7D-5685-7731C1759165}"/>
              </a:ext>
            </a:extLst>
          </p:cNvPr>
          <p:cNvSpPr/>
          <p:nvPr/>
        </p:nvSpPr>
        <p:spPr>
          <a:xfrm>
            <a:off x="530392" y="5313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9E2457-08F0-DEA8-805B-AFD606DBE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CFEEA6D-C970-C365-6F55-71C3C784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9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C9D362-2AE7-2874-056E-BB8908FEA5C8}"/>
              </a:ext>
            </a:extLst>
          </p:cNvPr>
          <p:cNvSpPr txBox="1">
            <a:spLocks/>
          </p:cNvSpPr>
          <p:nvPr/>
        </p:nvSpPr>
        <p:spPr>
          <a:xfrm>
            <a:off x="530392" y="1145991"/>
            <a:ext cx="10111350" cy="3154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1800">
                <a:solidFill>
                  <a:prstClr val="black"/>
                </a:solidFill>
                <a:latin typeface="Calibri" panose="020F0502020204030204"/>
              </a:rPr>
              <a:t>The median F&amp;B manufacturing site within three kilometers of a Microsoft data center has 106 employees. A single facility owned by Mars, Inc., which is ~350 meters from the Equinix LD5 data center in London, employs 1400 people.</a:t>
            </a:r>
            <a:endParaRPr lang="en-US" sz="1400">
              <a:solidFill>
                <a:srgbClr val="393939"/>
              </a:solidFill>
              <a:latin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1735-4E33-AD5D-586D-449A3ACFC874}"/>
              </a:ext>
            </a:extLst>
          </p:cNvPr>
          <p:cNvSpPr txBox="1"/>
          <p:nvPr/>
        </p:nvSpPr>
        <p:spPr>
          <a:xfrm>
            <a:off x="2538067" y="2040667"/>
            <a:ext cx="6096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latin typeface="Ropa Sans" panose="00000500000000000000" pitchFamily="2" charset="0"/>
              </a:rPr>
              <a:t>F&amp;B </a:t>
            </a:r>
            <a:r>
              <a:rPr lang="en-US" b="1">
                <a:latin typeface="Ropa Sans" panose="00000500000000000000" pitchFamily="2" charset="0"/>
              </a:rPr>
              <a:t>m</a:t>
            </a:r>
            <a:r>
              <a:rPr lang="en-US" sz="1800" b="1">
                <a:latin typeface="Ropa Sans" panose="00000500000000000000" pitchFamily="2" charset="0"/>
              </a:rPr>
              <a:t>anufacturing sites within 3 km of a data center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1B1F43-11D6-74FD-F220-9498F59D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91996" y="3957901"/>
            <a:ext cx="2060967" cy="2127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F24320-4E9C-F3E8-FD53-2441E4951B4E}"/>
              </a:ext>
            </a:extLst>
          </p:cNvPr>
          <p:cNvSpPr txBox="1"/>
          <p:nvPr/>
        </p:nvSpPr>
        <p:spPr>
          <a:xfrm>
            <a:off x="10155762" y="2635943"/>
            <a:ext cx="2034627" cy="2923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00">
                <a:latin typeface="Ropa Sans" panose="00000500000000000000" pitchFamily="2" charset="0"/>
              </a:rPr>
              <a:t>Distance to data center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4B150F-1452-6EC6-A6D5-7DB68ABE1B08}"/>
              </a:ext>
            </a:extLst>
          </p:cNvPr>
          <p:cNvSpPr txBox="1"/>
          <p:nvPr/>
        </p:nvSpPr>
        <p:spPr>
          <a:xfrm>
            <a:off x="10455550" y="3027759"/>
            <a:ext cx="1155426" cy="2923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00">
                <a:latin typeface="Ropa Sans" panose="00000500000000000000" pitchFamily="2" charset="0"/>
              </a:rPr>
              <a:t>345 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EBC1B-6AC9-D7B2-2B3F-F9112F4111B1}"/>
              </a:ext>
            </a:extLst>
          </p:cNvPr>
          <p:cNvSpPr txBox="1"/>
          <p:nvPr/>
        </p:nvSpPr>
        <p:spPr>
          <a:xfrm>
            <a:off x="10438318" y="4805733"/>
            <a:ext cx="1155426" cy="2923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00">
                <a:latin typeface="Ropa Sans" panose="00000500000000000000" pitchFamily="2" charset="0"/>
              </a:rPr>
              <a:t>2941 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F4E950-5587-76A9-B13C-86E7ABBF37E8}"/>
              </a:ext>
            </a:extLst>
          </p:cNvPr>
          <p:cNvSpPr/>
          <p:nvPr/>
        </p:nvSpPr>
        <p:spPr>
          <a:xfrm>
            <a:off x="10102112" y="406567"/>
            <a:ext cx="2088277" cy="2369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Ropa Sans" panose="00000500000000000000" pitchFamily="2" charset="0"/>
              </a:rPr>
              <a:t>Proximity Analysis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42214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2E09C39981B54BB830E1F081C86A25" ma:contentTypeVersion="11" ma:contentTypeDescription="Create a new document." ma:contentTypeScope="" ma:versionID="234c582f117e5772f7c0b054bee36c91">
  <xsd:schema xmlns:xsd="http://www.w3.org/2001/XMLSchema" xmlns:xs="http://www.w3.org/2001/XMLSchema" xmlns:p="http://schemas.microsoft.com/office/2006/metadata/properties" xmlns:ns1="http://schemas.microsoft.com/sharepoint/v3" xmlns:ns2="54e8acca-44f9-4eed-b2ee-136d146ad825" targetNamespace="http://schemas.microsoft.com/office/2006/metadata/properties" ma:root="true" ma:fieldsID="ee46b74fbf6ddcf72274b00ef8da8331" ns1:_="" ns2:_="">
    <xsd:import namespace="http://schemas.microsoft.com/sharepoint/v3"/>
    <xsd:import namespace="54e8acca-44f9-4eed-b2ee-136d146ad8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e8acca-44f9-4eed-b2ee-136d146ad8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CA4E3B-82B3-4EAC-86A9-F70DBE7C0A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0211E4-1132-48C8-984E-665A6C5C93C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188BD00-A977-47AB-9C01-0562EE5D967A}">
  <ds:schemaRefs>
    <ds:schemaRef ds:uri="54e8acca-44f9-4eed-b2ee-136d146ad8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Data Center Waste Heat Reuse:  Final Takeaways</vt:lpstr>
      <vt:lpstr>Table of Contents</vt:lpstr>
      <vt:lpstr>Key Project Takeaways</vt:lpstr>
      <vt:lpstr>PowerPoint Presentation</vt:lpstr>
      <vt:lpstr>Refreshers on Key Analyses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&amp; Potential Next Steps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Emily Kent</dc:creator>
  <cp:revision>1</cp:revision>
  <dcterms:created xsi:type="dcterms:W3CDTF">2025-10-23T01:37:16Z</dcterms:created>
  <dcterms:modified xsi:type="dcterms:W3CDTF">2025-11-10T01:59:41Z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0x010100142E09C39981B54BB830E1F081C86A25</vt:lpwstr>
  </property>
</Properties>
</file>